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7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12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Addetti</c:v>
                </c:pt>
              </c:strCache>
            </c:strRef>
          </c:tx>
          <c:spPr>
            <a:solidFill>
              <a:srgbClr val="1F3A5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22314A"/>
                    </a:solidFill>
                    <a:latin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Manutenzione Aree Verdi</c:v>
                </c:pt>
                <c:pt idx="1">
                  <c:v>Servizio di Pulizia</c:v>
                </c:pt>
                <c:pt idx="2">
                  <c:v>Direzione e Uffici</c:v>
                </c:pt>
                <c:pt idx="3">
                  <c:v>Servizio Cimiteriali</c:v>
                </c:pt>
                <c:pt idx="4">
                  <c:v>Progetti di Pubblica Utilità</c:v>
                </c:pt>
                <c:pt idx="5">
                  <c:v>Servizi Ausiliari e di Supporto all'Assistenza</c:v>
                </c:pt>
                <c:pt idx="6">
                  <c:v>Servizi di Pulizia e Bidellaggio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4</c:v>
                </c:pt>
                <c:pt idx="3">
                  <c:v>7</c:v>
                </c:pt>
                <c:pt idx="4">
                  <c:v>18</c:v>
                </c:pt>
                <c:pt idx="5">
                  <c:v>30</c:v>
                </c:pt>
                <c:pt idx="6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CB-4F1E-9865-0672BDF159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4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Uomini</c:v>
                </c:pt>
              </c:strCache>
            </c:strRef>
          </c:tx>
          <c:spPr>
            <a:solidFill>
              <a:srgbClr val="2E5A8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Fino a 2 anni</c:v>
                </c:pt>
                <c:pt idx="1">
                  <c:v>Da 2 a 4 anni</c:v>
                </c:pt>
                <c:pt idx="2">
                  <c:v>Da 4 a 6 anni</c:v>
                </c:pt>
                <c:pt idx="3">
                  <c:v>Da 6 a 8 anni</c:v>
                </c:pt>
                <c:pt idx="4">
                  <c:v>Da 8 a 10 anni</c:v>
                </c:pt>
                <c:pt idx="5">
                  <c:v>Oltre 10 anni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17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BF-4BC8-B648-180C510CC4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Donne</c:v>
                </c:pt>
              </c:strCache>
            </c:strRef>
          </c:tx>
          <c:spPr>
            <a:solidFill>
              <a:srgbClr val="E08A87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Fino a 2 anni</c:v>
                </c:pt>
                <c:pt idx="1">
                  <c:v>Da 2 a 4 anni</c:v>
                </c:pt>
                <c:pt idx="2">
                  <c:v>Da 4 a 6 anni</c:v>
                </c:pt>
                <c:pt idx="3">
                  <c:v>Da 6 a 8 anni</c:v>
                </c:pt>
                <c:pt idx="4">
                  <c:v>Da 8 a 10 anni</c:v>
                </c:pt>
                <c:pt idx="5">
                  <c:v>Oltre 10 anni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29</c:v>
                </c:pt>
                <c:pt idx="1">
                  <c:v>14</c:v>
                </c:pt>
                <c:pt idx="2">
                  <c:v>31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BF-4BC8-B648-180C510CC4E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5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Uomini</c:v>
                </c:pt>
              </c:strCache>
            </c:strRef>
          </c:tx>
          <c:spPr>
            <a:solidFill>
              <a:srgbClr val="2E5A8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Full time</c:v>
                </c:pt>
                <c:pt idx="1">
                  <c:v>Part time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21-4527-AE5A-E3F5AB3BE5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Donne</c:v>
                </c:pt>
              </c:strCache>
            </c:strRef>
          </c:tx>
          <c:spPr>
            <a:solidFill>
              <a:srgbClr val="E08A87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Full time</c:v>
                </c:pt>
                <c:pt idx="1">
                  <c:v>Part time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21-4527-AE5A-E3F5AB3BE5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40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9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Uomini</c:v>
                </c:pt>
              </c:strCache>
            </c:strRef>
          </c:tx>
          <c:spPr>
            <a:solidFill>
              <a:srgbClr val="2E5A8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Indeterminato</c:v>
                </c:pt>
                <c:pt idx="1">
                  <c:v>Determinato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1E-46D0-B0D9-535B6E396C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Donne</c:v>
                </c:pt>
              </c:strCache>
            </c:strRef>
          </c:tx>
          <c:spPr>
            <a:solidFill>
              <a:srgbClr val="E08A87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Indeterminato</c:v>
                </c:pt>
                <c:pt idx="1">
                  <c:v>Determinato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69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1E-46D0-B0D9-535B6E396C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40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Addetti</c:v>
                </c:pt>
              </c:strCache>
            </c:strRef>
          </c:tx>
          <c:spPr>
            <a:solidFill>
              <a:srgbClr val="1F3A5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Valle D'Aosta</c:v>
                </c:pt>
                <c:pt idx="1">
                  <c:v>Abruzzo</c:v>
                </c:pt>
                <c:pt idx="2">
                  <c:v>Sardegna</c:v>
                </c:pt>
                <c:pt idx="3">
                  <c:v>Emilia-Romagna</c:v>
                </c:pt>
                <c:pt idx="4">
                  <c:v>Lombardia</c:v>
                </c:pt>
                <c:pt idx="5">
                  <c:v>Piemonte</c:v>
                </c:pt>
                <c:pt idx="6">
                  <c:v>Marche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  <c:pt idx="5">
                  <c:v>44</c:v>
                </c:pt>
                <c:pt idx="6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2F-480A-A85C-F8ECCD43DD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25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2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Forza lavoro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3E7CB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D7F5-4D2B-B066-D6A734A9D143}"/>
              </c:ext>
            </c:extLst>
          </c:dPt>
          <c:dPt>
            <c:idx val="1"/>
            <c:bubble3D val="0"/>
            <c:spPr>
              <a:solidFill>
                <a:srgbClr val="A7C5E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D7F5-4D2B-B066-D6A734A9D143}"/>
              </c:ext>
            </c:extLst>
          </c:dPt>
          <c:cat>
            <c:strRef>
              <c:f>Sheet1!$A$2:$A$3</c:f>
              <c:strCache>
                <c:ptCount val="2"/>
                <c:pt idx="0">
                  <c:v>Soci</c:v>
                </c:pt>
                <c:pt idx="1">
                  <c:v>Dipendenti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F5-4D2B-B066-D6A734A9D1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Uomini</c:v>
                </c:pt>
              </c:strCache>
            </c:strRef>
          </c:tx>
          <c:spPr>
            <a:solidFill>
              <a:srgbClr val="2E5A8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Soci</c:v>
                </c:pt>
                <c:pt idx="1">
                  <c:v>Dipendenti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78-41EE-AF9C-ED5012C727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Donne</c:v>
                </c:pt>
              </c:strCache>
            </c:strRef>
          </c:tx>
          <c:spPr>
            <a:solidFill>
              <a:srgbClr val="E08A87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Soci</c:v>
                </c:pt>
                <c:pt idx="1">
                  <c:v>Dipendenti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69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78-41EE-AF9C-ED5012C727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Uomini</c:v>
                </c:pt>
              </c:strCache>
            </c:strRef>
          </c:tx>
          <c:spPr>
            <a:solidFill>
              <a:srgbClr val="2E5A8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0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A1</c:v>
                </c:pt>
                <c:pt idx="1">
                  <c:v>A2</c:v>
                </c:pt>
                <c:pt idx="2">
                  <c:v>B1</c:v>
                </c:pt>
                <c:pt idx="3">
                  <c:v>C1</c:v>
                </c:pt>
                <c:pt idx="4">
                  <c:v>C2</c:v>
                </c:pt>
                <c:pt idx="5">
                  <c:v>D1</c:v>
                </c:pt>
                <c:pt idx="6">
                  <c:v>D2</c:v>
                </c:pt>
                <c:pt idx="7">
                  <c:v>D3</c:v>
                </c:pt>
                <c:pt idx="8">
                  <c:v>F2</c:v>
                </c:pt>
                <c:pt idx="9">
                  <c:v>CO.CO.CO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</c:v>
                </c:pt>
                <c:pt idx="2">
                  <c:v>14</c:v>
                </c:pt>
                <c:pt idx="3">
                  <c:v>1</c:v>
                </c:pt>
                <c:pt idx="5">
                  <c:v>1</c:v>
                </c:pt>
                <c:pt idx="6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05-499B-931C-EE87C709BE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Donne</c:v>
                </c:pt>
              </c:strCache>
            </c:strRef>
          </c:tx>
          <c:spPr>
            <a:solidFill>
              <a:srgbClr val="E08A87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0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A1</c:v>
                </c:pt>
                <c:pt idx="1">
                  <c:v>A2</c:v>
                </c:pt>
                <c:pt idx="2">
                  <c:v>B1</c:v>
                </c:pt>
                <c:pt idx="3">
                  <c:v>C1</c:v>
                </c:pt>
                <c:pt idx="4">
                  <c:v>C2</c:v>
                </c:pt>
                <c:pt idx="5">
                  <c:v>D1</c:v>
                </c:pt>
                <c:pt idx="6">
                  <c:v>D2</c:v>
                </c:pt>
                <c:pt idx="7">
                  <c:v>D3</c:v>
                </c:pt>
                <c:pt idx="8">
                  <c:v>F2</c:v>
                </c:pt>
                <c:pt idx="9">
                  <c:v>CO.CO.CO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7</c:v>
                </c:pt>
                <c:pt idx="1">
                  <c:v>5</c:v>
                </c:pt>
                <c:pt idx="2">
                  <c:v>55</c:v>
                </c:pt>
                <c:pt idx="3">
                  <c:v>3</c:v>
                </c:pt>
                <c:pt idx="4">
                  <c:v>5</c:v>
                </c:pt>
                <c:pt idx="5">
                  <c:v>2</c:v>
                </c:pt>
                <c:pt idx="6">
                  <c:v>4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05-499B-931C-EE87C709BE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2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Persone</c:v>
                </c:pt>
              </c:strCache>
            </c:strRef>
          </c:tx>
          <c:spPr>
            <a:solidFill>
              <a:srgbClr val="1F3A5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America</c:v>
                </c:pt>
                <c:pt idx="1">
                  <c:v>Europa</c:v>
                </c:pt>
                <c:pt idx="2">
                  <c:v>Italia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</c:v>
                </c:pt>
                <c:pt idx="1">
                  <c:v>14</c:v>
                </c:pt>
                <c:pt idx="2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F2-4E1A-8262-77446F3203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40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18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Persone</c:v>
                </c:pt>
              </c:strCache>
            </c:strRef>
          </c:tx>
          <c:spPr>
            <a:solidFill>
              <a:srgbClr val="1F3A5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5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Molise</c:v>
                </c:pt>
                <c:pt idx="1">
                  <c:v>Lazio</c:v>
                </c:pt>
                <c:pt idx="2">
                  <c:v>Abruzzo</c:v>
                </c:pt>
                <c:pt idx="3">
                  <c:v>Calabria</c:v>
                </c:pt>
                <c:pt idx="4">
                  <c:v>Sardegna</c:v>
                </c:pt>
                <c:pt idx="5">
                  <c:v>Lombardia</c:v>
                </c:pt>
                <c:pt idx="6">
                  <c:v>Emilia-Romagna</c:v>
                </c:pt>
                <c:pt idx="7">
                  <c:v>Puglia</c:v>
                </c:pt>
                <c:pt idx="8">
                  <c:v>Campania</c:v>
                </c:pt>
                <c:pt idx="9">
                  <c:v>Sicilia</c:v>
                </c:pt>
                <c:pt idx="10">
                  <c:v>Piemonte</c:v>
                </c:pt>
                <c:pt idx="11">
                  <c:v>Marche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4</c:v>
                </c:pt>
                <c:pt idx="7">
                  <c:v>5</c:v>
                </c:pt>
                <c:pt idx="8">
                  <c:v>6</c:v>
                </c:pt>
                <c:pt idx="9">
                  <c:v>7</c:v>
                </c:pt>
                <c:pt idx="10">
                  <c:v>28</c:v>
                </c:pt>
                <c:pt idx="1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27-4B0B-862E-98643591EE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2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Uomini</c:v>
                </c:pt>
              </c:strCache>
            </c:strRef>
          </c:tx>
          <c:spPr>
            <a:solidFill>
              <a:srgbClr val="2E5A8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Svantaggiati</c:v>
                </c:pt>
                <c:pt idx="1">
                  <c:v>Normodotati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BE-4D07-9E43-97BE6ED39A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Donne</c:v>
                </c:pt>
              </c:strCache>
            </c:strRef>
          </c:tx>
          <c:spPr>
            <a:solidFill>
              <a:srgbClr val="E08A87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Svantaggiati</c:v>
                </c:pt>
                <c:pt idx="1">
                  <c:v>Normodotati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33</c:v>
                </c:pt>
                <c:pt idx="1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BE-4D07-9E43-97BE6ED39A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40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2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Uomini</c:v>
                </c:pt>
              </c:strCache>
            </c:strRef>
          </c:tx>
          <c:spPr>
            <a:solidFill>
              <a:srgbClr val="2E5A8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Fino a 30 anni</c:v>
                </c:pt>
                <c:pt idx="1">
                  <c:v>Da 31 a 40</c:v>
                </c:pt>
                <c:pt idx="2">
                  <c:v>Da 41 a 50</c:v>
                </c:pt>
                <c:pt idx="3">
                  <c:v>Da 51 a 60</c:v>
                </c:pt>
                <c:pt idx="4">
                  <c:v>Oltre 60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5</c:v>
                </c:pt>
                <c:pt idx="3">
                  <c:v>7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D5-4279-A71A-12462CA258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Donne</c:v>
                </c:pt>
              </c:strCache>
            </c:strRef>
          </c:tx>
          <c:spPr>
            <a:solidFill>
              <a:srgbClr val="E08A87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22314A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Fino a 30 anni</c:v>
                </c:pt>
                <c:pt idx="1">
                  <c:v>Da 31 a 40</c:v>
                </c:pt>
                <c:pt idx="2">
                  <c:v>Da 41 a 50</c:v>
                </c:pt>
                <c:pt idx="3">
                  <c:v>Da 51 a 60</c:v>
                </c:pt>
                <c:pt idx="4">
                  <c:v>Oltre 60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</c:v>
                </c:pt>
                <c:pt idx="1">
                  <c:v>13</c:v>
                </c:pt>
                <c:pt idx="2">
                  <c:v>15</c:v>
                </c:pt>
                <c:pt idx="3">
                  <c:v>40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D5-4279-A71A-12462CA2586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E2E8F0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6B778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6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131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chart" Target="../charts/char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37960" y="0"/>
            <a:ext cx="565373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37960" y="0"/>
            <a:ext cx="914400" cy="6858000"/>
          </a:xfrm>
          <a:prstGeom prst="rect">
            <a:avLst/>
          </a:prstGeom>
          <a:solidFill>
            <a:srgbClr val="1F3A5F">
              <a:alpha val="65000"/>
            </a:srgbClr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4" name="Shape 1"/>
          <p:cNvSpPr/>
          <p:nvPr/>
        </p:nvSpPr>
        <p:spPr>
          <a:xfrm>
            <a:off x="640080" y="731520"/>
            <a:ext cx="3611880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94672" y="950976"/>
            <a:ext cx="2502696" cy="85953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80" y="2514600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2000" b="1" kern="0" spc="400" noProof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INTEGRALE</a:t>
            </a:r>
            <a:endParaRPr lang="it-IT" sz="2000" noProof="0" dirty="0"/>
          </a:p>
        </p:txBody>
      </p:sp>
      <p:sp>
        <p:nvSpPr>
          <p:cNvPr id="7" name="Text 3"/>
          <p:cNvSpPr/>
          <p:nvPr/>
        </p:nvSpPr>
        <p:spPr>
          <a:xfrm>
            <a:off x="640080" y="2926080"/>
            <a:ext cx="5852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5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Bilancio Sociale</a:t>
            </a:r>
            <a:endParaRPr lang="it-IT" sz="5400" noProof="0" dirty="0"/>
          </a:p>
        </p:txBody>
      </p:sp>
      <p:sp>
        <p:nvSpPr>
          <p:cNvPr id="8" name="Text 4"/>
          <p:cNvSpPr/>
          <p:nvPr/>
        </p:nvSpPr>
        <p:spPr>
          <a:xfrm>
            <a:off x="640080" y="3886200"/>
            <a:ext cx="5852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72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2025</a:t>
            </a:r>
            <a:endParaRPr lang="it-IT" sz="7200" noProof="0" dirty="0"/>
          </a:p>
        </p:txBody>
      </p:sp>
      <p:sp>
        <p:nvSpPr>
          <p:cNvPr id="9" name="Shape 5"/>
          <p:cNvSpPr/>
          <p:nvPr/>
        </p:nvSpPr>
        <p:spPr>
          <a:xfrm>
            <a:off x="667512" y="5074920"/>
            <a:ext cx="2011680" cy="0"/>
          </a:xfrm>
          <a:prstGeom prst="line">
            <a:avLst/>
          </a:prstGeom>
          <a:noFill/>
          <a:ln w="31750">
            <a:solidFill>
              <a:srgbClr val="3E7CB1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10" name="Text 6"/>
          <p:cNvSpPr/>
          <p:nvPr/>
        </p:nvSpPr>
        <p:spPr>
          <a:xfrm>
            <a:off x="640080" y="5212080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5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Cooperativa Sociale Quadrifoglio Tre Handicap ed Emarginazione</a:t>
            </a:r>
            <a:endParaRPr lang="it-IT" sz="1500" noProof="0" dirty="0"/>
          </a:p>
        </p:txBody>
      </p:sp>
      <p:sp>
        <p:nvSpPr>
          <p:cNvPr id="11" name="Text 7"/>
          <p:cNvSpPr/>
          <p:nvPr/>
        </p:nvSpPr>
        <p:spPr>
          <a:xfrm>
            <a:off x="640080" y="5559552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250" noProof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 dicembre 2025</a:t>
            </a:r>
            <a:endParaRPr lang="it-IT" sz="1250" noProof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ttività svolt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INFORMAZIONI GENERALI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Attività svolta</a:t>
            </a:r>
          </a:p>
        </p:txBody>
      </p:sp>
      <p:sp>
        <p:nvSpPr>
          <p:cNvPr id="4" name="Subtitle"/>
          <p:cNvSpPr/>
          <p:nvPr/>
        </p:nvSpPr>
        <p:spPr>
          <a:xfrm>
            <a:off x="640080" y="1560000"/>
            <a:ext cx="10911535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400" i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principali affidamenti e servizi gestiti nell’esercizio</a:t>
            </a:r>
          </a:p>
        </p:txBody>
      </p:sp>
      <p:sp>
        <p:nvSpPr>
          <p:cNvPr id="5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Attività svolta</a:t>
            </a:r>
          </a:p>
        </p:txBody>
      </p:sp>
      <p:sp>
        <p:nvSpPr>
          <p:cNvPr id="6" name="Body"/>
          <p:cNvSpPr/>
          <p:nvPr/>
        </p:nvSpPr>
        <p:spPr>
          <a:xfrm>
            <a:off x="640080" y="1940000"/>
            <a:ext cx="10911535" cy="435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340"/>
              </a:spcAft>
              <a:buNone/>
            </a:pPr>
            <a:r>
              <a:rPr lang="it-IT" sz="118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 cimiteriali.  </a:t>
            </a: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Gestione diretta del Cimitero di Grugliasco (TO) in concessione quindicinale; in sub-affidamento da RIBA Costruzioni s.r.l. la gestione del Cimitero di Volvera (TO); in affidamento l’assistenza alle esumazioni dei Cimiteri di Beinasco (TO). Comprendono prestazioni ordinarie cimiteriali, pulizia, cura del verde, manutenzione, costruzione e vendita di loculi e cellette.</a:t>
            </a:r>
          </a:p>
          <a:p>
            <a:pPr marL="0" indent="0" algn="just">
              <a:spcAft>
                <a:spcPts val="340"/>
              </a:spcAft>
              <a:buNone/>
            </a:pPr>
            <a:r>
              <a:rPr lang="it-IT" sz="118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Pulizie e ausiliariato scolastico.  </a:t>
            </a: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Gestione diretta del servizio di bidelleria, supporto all’assistenza e pulizie presso le Scuole dell’Infanzia e gli Asili Nido del Comune di Fano.</a:t>
            </a:r>
          </a:p>
          <a:p>
            <a:pPr marL="0" indent="0" algn="just">
              <a:spcAft>
                <a:spcPts val="340"/>
              </a:spcAft>
              <a:buNone/>
            </a:pPr>
            <a:r>
              <a:rPr lang="it-IT" sz="118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 a supporto di altre imprese.  </a:t>
            </a: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Prestazioni alberghiere, ausiliarie e di supporto all’assistenza presso strutture e servizi per anziani e disabili gestiti dalla Cooperativa Sociale Quadrifoglio.</a:t>
            </a:r>
          </a:p>
          <a:p>
            <a:pPr marL="0" indent="0" algn="just">
              <a:lnSpc>
                <a:spcPct val="104000"/>
              </a:lnSpc>
              <a:buNone/>
            </a:pPr>
            <a:r>
              <a:rPr lang="it-IT" sz="118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 di pubblica utilità.  </a:t>
            </a: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Accordo di Partenariato per un Progetto di Pubblica Utilità e Decoro Urbano con e per il Comune di Nichelino (TO) e per il Comune di Moncalieri (TO).</a:t>
            </a:r>
          </a:p>
          <a:p>
            <a:pPr marL="0" indent="0" algn="just">
              <a:lnSpc>
                <a:spcPct val="104000"/>
              </a:lnSpc>
              <a:buNone/>
            </a:pPr>
            <a:r>
              <a:rPr lang="it-IT" sz="118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Servizio di manutenzione aree verdi. </a:t>
            </a: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Gestione diretta del servizio di manutenzione verde pubblico e giardinaggio presso tutto il territorio del Comune di Cantalupa (TO).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NOSTRI SERVIZI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435122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Principali servizi gestiti dalla Cooperativa</a:t>
            </a:r>
            <a:endParaRPr lang="it-IT" sz="3000" noProof="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933822"/>
              </p:ext>
            </p:extLst>
          </p:nvPr>
        </p:nvGraphicFramePr>
        <p:xfrm>
          <a:off x="717331" y="1049980"/>
          <a:ext cx="10831541" cy="5102352"/>
        </p:xfrm>
        <a:graphic>
          <a:graphicData uri="http://schemas.openxmlformats.org/drawingml/2006/table">
            <a:tbl>
              <a:tblPr/>
              <a:tblGrid>
                <a:gridCol w="3214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6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AREA DI SERVIZIO</a:t>
                      </a:r>
                      <a:endParaRPr lang="it-IT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TIPOLOGIA</a:t>
                      </a:r>
                      <a:endParaRPr lang="it-IT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TERRITORIO</a:t>
                      </a:r>
                      <a:endParaRPr lang="it-IT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Servizi cimiteriali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Concessione e/o gestione servizi cimiteriali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Grugliasco (TO), Volvera (TO)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Assistenza alle esumazioni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Servizi di assistenza alle esumazioni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Beinasco (TO)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Manutenzione aree verdi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Manutenzione del verde e giardinaggio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Cantalupa (TO)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it-IT" sz="1250" b="1" kern="1200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Servizio Pulizia</a:t>
                      </a: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latin typeface="Calibri" charset="0"/>
                          <a:ea typeface="Calibri" charset="0"/>
                          <a:cs typeface="Calibri" charset="0"/>
                        </a:rPr>
                        <a:t>Pulizia uffici e strutture socio-sanitarie</a:t>
                      </a: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latin typeface="Calibri" charset="0"/>
                          <a:ea typeface="Calibri" charset="0"/>
                          <a:cs typeface="Calibri" charset="0"/>
                        </a:rPr>
                        <a:t>Beinasco, Nichelino (TO)</a:t>
                      </a: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25789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Pulizia e </a:t>
                      </a:r>
                      <a:r>
                        <a:rPr lang="it-IT" sz="1250" b="1" noProof="0" dirty="0" err="1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bidellaggio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Nidi e scuole d'infanzia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Fano (PU)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Progetti di Pubblica Utilità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Accordi di partenariato e inserimento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Nichelino · Moncalieri (TO)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Assistenza socio-sanitaria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RSA, centri diurni e comunità per disabili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 · AO · CN · MB · PV · BG · TE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Integrazione scolastica ed educativa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Servizi educativi e di sostegno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2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Bologna · Castel S. Pietro · Cagliari</a:t>
                      </a:r>
                      <a:endParaRPr lang="it-IT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lenco serviz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PROSPETTO SERVIZI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Elenco dei servizi e strutture</a:t>
            </a:r>
            <a:r>
              <a:rPr lang="it-IT" sz="3200" i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</a:rPr>
              <a:t>presso cui opera la Cooperativa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</a:t>
            </a:r>
          </a:p>
        </p:txBody>
      </p:sp>
      <p:graphicFrame>
        <p:nvGraphicFramePr>
          <p:cNvPr id="6" name="Table"/>
          <p:cNvGraphicFramePr/>
          <p:nvPr>
            <p:extLst>
              <p:ext uri="{D42A27DB-BD31-4B8C-83A1-F6EECF244321}">
                <p14:modId xmlns:p14="http://schemas.microsoft.com/office/powerpoint/2010/main" val="3920310113"/>
              </p:ext>
            </p:extLst>
          </p:nvPr>
        </p:nvGraphicFramePr>
        <p:xfrm>
          <a:off x="640079" y="1552366"/>
          <a:ext cx="10911535" cy="4642344"/>
        </p:xfrm>
        <a:graphic>
          <a:graphicData uri="http://schemas.openxmlformats.org/drawingml/2006/table">
            <a:tbl>
              <a:tblPr firstRow="1"/>
              <a:tblGrid>
                <a:gridCol w="3273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9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2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55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343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Cantiere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Tipo di servizio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Prov.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 accordo/convenzione con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0" i="0" u="none" strike="noStrike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</a:rPr>
                        <a:t>RSA “Chatillon” Chatillon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0" i="0" u="none" strike="noStrike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</a:rPr>
                        <a:t>Servizi Ausiliari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0" i="0" u="none" strike="noStrike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</a:rPr>
                        <a:t>AO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0" i="0" u="none" strike="noStrike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0" i="0" u="none" strike="noStrike" dirty="0" err="1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</a:rPr>
                        <a:t>C.d.R</a:t>
                      </a:r>
                      <a:r>
                        <a:rPr lang="it-IT" sz="950" b="0" i="0" u="none" strike="noStrike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</a:rPr>
                        <a:t>. Don Orione Bergamo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0" i="0" u="none" strike="noStrike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</a:rPr>
                        <a:t>Servizi di Supporto all’Assistenza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0" i="0" u="none" strike="noStrike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</a:rPr>
                        <a:t>BG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950" b="0" i="0" u="none" strike="noStrike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Integrazione Scolastica Bologna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di Supporto all’Assistenza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Integrazione Scolastica Cagliari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di Supporto all’Assistenza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 err="1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Comunita'</a:t>
                      </a: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Demonte/App. La </a:t>
                      </a:r>
                      <a:r>
                        <a:rPr lang="it-IT" sz="950" b="0" i="0" u="none" strike="noStrike" kern="1200" dirty="0" err="1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Sousta</a:t>
                      </a:r>
                      <a:endParaRPr lang="it-IT" sz="950" b="0" i="0" u="none" strike="noStrike" kern="1200" dirty="0">
                        <a:solidFill>
                          <a:srgbClr val="22314A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Ausiliari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CN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RSA “I Gelsi” Lazzate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Ausiliari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MB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Nidi e Scuole d’Infanzia Fano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di Pulizia e </a:t>
                      </a:r>
                      <a:r>
                        <a:rPr lang="it-IT" sz="950" b="0" i="0" u="none" strike="noStrike" kern="1200" dirty="0" err="1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Bidellaggio</a:t>
                      </a:r>
                      <a:endParaRPr lang="it-IT" sz="950" b="0" i="0" u="none" strike="noStrike" kern="1200" dirty="0">
                        <a:solidFill>
                          <a:srgbClr val="22314A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PU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2732846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CDD Vigevano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Ausiliari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PV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168643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RSA “Cristal” Giulianova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Ausiliari e di Supporto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TE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Cimitero di Grugliasco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Concessione – Servizi Cimiteriali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Cimitero di Volvera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di pulizia e Servizi Cimiteriali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Riba Costruzioni srl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Cimiteri di Beinasco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Cimiteriali – Supp. Esumazioni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Beinasco Servizi s.r.l.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Cantalupa Manutenzione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Manutenzione aree comunali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467992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RSA “Consolata” Beinasco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Ausiliari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4169282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Progetto Pubblica Utilità Nichelino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di Pubblica Utilità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Progetto Pubblica Utilità Moncalieri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di Pubblica Utilità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8045902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RSA “Opera Pia </a:t>
                      </a:r>
                      <a:r>
                        <a:rPr lang="it-IT" sz="950" b="0" i="0" u="none" strike="noStrike" kern="1200" dirty="0" err="1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Lotteri</a:t>
                      </a: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” Torino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Ausiliari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RSA “Carlo Alberto” Torino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Ausiliari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RSA “Maiorana” Torino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Ausiliari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151641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SAD/CD “Iter” e C.A. “La Crisalide” Nichelino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Ausiliari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573131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CISA 12 di Nichelino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Di Pulizia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656646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CISA 12 di Nichelino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Servizio di Manutenzione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8742360"/>
                  </a:ext>
                </a:extLst>
              </a:tr>
              <a:tr h="1934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RSA “Jonathan” Torino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Ausiliari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it-IT" sz="950" b="0" i="0" u="none" strike="noStrike" kern="1200" dirty="0">
                          <a:solidFill>
                            <a:srgbClr val="22314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Coop. Quadrifoglio</a:t>
                      </a:r>
                    </a:p>
                  </a:txBody>
                  <a:tcPr marL="6350" marR="6350" marT="635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3968"/>
                  </a:ext>
                </a:extLst>
              </a:tr>
            </a:tbl>
          </a:graphicData>
        </a:graphic>
      </p:graphicFrame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844328" y="530352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-1844327" y="571500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Organigramma</a:t>
            </a:r>
            <a:endParaRPr lang="it-IT" sz="3000" noProof="0" dirty="0"/>
          </a:p>
        </p:txBody>
      </p:sp>
      <p:sp>
        <p:nvSpPr>
          <p:cNvPr id="7" name="Text 3"/>
          <p:cNvSpPr/>
          <p:nvPr/>
        </p:nvSpPr>
        <p:spPr>
          <a:xfrm>
            <a:off x="640080" y="6355080"/>
            <a:ext cx="15536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A0377857-1FBD-45F2-168D-FDC2A6E169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4DF5693-111C-7A5F-D2FB-238973DB2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" y="127560"/>
            <a:ext cx="11597640" cy="628098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truttura intr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Struttura, governo e amministrazione</a:t>
            </a:r>
          </a:p>
        </p:txBody>
      </p:sp>
      <p:sp>
        <p:nvSpPr>
          <p:cNvPr id="4" name="Subtitle"/>
          <p:cNvSpPr/>
          <p:nvPr/>
        </p:nvSpPr>
        <p:spPr>
          <a:xfrm>
            <a:off x="640080" y="1560000"/>
            <a:ext cx="10911535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600" i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Consistenza e composizione della base sociale e della pianta organica</a:t>
            </a:r>
          </a:p>
        </p:txBody>
      </p:sp>
      <p:sp>
        <p:nvSpPr>
          <p:cNvPr id="5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</a:p>
        </p:txBody>
      </p:sp>
      <p:sp>
        <p:nvSpPr>
          <p:cNvPr id="6" name="Body"/>
          <p:cNvSpPr/>
          <p:nvPr/>
        </p:nvSpPr>
        <p:spPr>
          <a:xfrm>
            <a:off x="640080" y="1940000"/>
            <a:ext cx="10911535" cy="435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Cooperativa, fondata nel novembre 1993, al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31.12.2025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presenta una base sociale (Libro Soci) di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 soci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di cui 81 soci lavoratori, 1 socio Co.Co.Co., 10 soci inerti e 1 socio giuridico – e una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pianta organica di 109 lavoratori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di cui 82 soci lavoratori (incl. Co.Co.Co.) e 27 dipendenti. I soci lavoratori in situazione di svantaggio ai sensi della L. 381/91 sono 40 mentre nella compagine sociale, inclusi i soci inerti sono 47.</a:t>
            </a:r>
          </a:p>
          <a:p>
            <a:pPr marL="0" indent="0" algn="just">
              <a:spcAft>
                <a:spcPts val="440"/>
              </a:spcAft>
              <a:buNone/>
            </a:pPr>
            <a:endParaRPr lang="it-IT" sz="1400" kern="0" dirty="0">
              <a:solidFill>
                <a:srgbClr val="6B778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Statuto il numero dei soci è illimitato ma non inferiore al minimo di legge. Possono assumere la qualifica di soci cooperatori coloro che, per professione, capacità di lavoro, attitudine e specializzazione maturate nei settori dell’oggetto sociale, possano partecipare direttamente all’attività dell’impresa e cooperare al suo esercizio e sviluppo, realizzando lo scambio mutualistico attraverso l’apporto delle proprie prestazioni lavorative.</a:t>
            </a:r>
          </a:p>
          <a:p>
            <a:pPr marL="0" indent="0" algn="just">
              <a:spcAft>
                <a:spcPts val="440"/>
              </a:spcAft>
              <a:buNone/>
            </a:pPr>
            <a:endParaRPr lang="it-IT" sz="1400" kern="0" dirty="0">
              <a:solidFill>
                <a:srgbClr val="6B778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just">
              <a:spcAft>
                <a:spcPts val="440"/>
              </a:spcAft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particolare possono divenire soci cooperatori le persone svantaggiate (ai sensi dell’art. 4, commi 1 e 2, L. 381/91) e le persone disoccupate o nella necessità di lavorare. Sono previsti inoltre soci volontari (ai sensi dell’art. 2, L. 381/91), soci persone giuridiche pubbliche o private e soci sovventori.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BASE SOCIALE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Consistenza della base sociale</a:t>
            </a:r>
            <a:endParaRPr lang="it-IT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227168" cy="4343400"/>
          </a:xfrm>
          <a:prstGeom prst="roundRect">
            <a:avLst>
              <a:gd name="adj" fmla="val 168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5" name="Text 3"/>
          <p:cNvSpPr/>
          <p:nvPr/>
        </p:nvSpPr>
        <p:spPr>
          <a:xfrm>
            <a:off x="960120" y="1874520"/>
            <a:ext cx="45870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b="1" kern="0" spc="1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SOCIALE (Libro Soci)</a:t>
            </a:r>
            <a:endParaRPr lang="it-IT" sz="1300" noProof="0" dirty="0"/>
          </a:p>
        </p:txBody>
      </p:sp>
      <p:sp>
        <p:nvSpPr>
          <p:cNvPr id="6" name="Text 4"/>
          <p:cNvSpPr/>
          <p:nvPr/>
        </p:nvSpPr>
        <p:spPr>
          <a:xfrm>
            <a:off x="960120" y="214884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58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93</a:t>
            </a:r>
            <a:endParaRPr lang="it-IT" sz="5800" noProof="0" dirty="0"/>
          </a:p>
        </p:txBody>
      </p:sp>
      <p:sp>
        <p:nvSpPr>
          <p:cNvPr id="7" name="Text 5"/>
          <p:cNvSpPr/>
          <p:nvPr/>
        </p:nvSpPr>
        <p:spPr>
          <a:xfrm>
            <a:off x="2560320" y="2651760"/>
            <a:ext cx="30326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 totali</a:t>
            </a:r>
            <a:endParaRPr lang="it-IT" sz="1300" noProof="0" dirty="0"/>
          </a:p>
        </p:txBody>
      </p:sp>
      <p:sp>
        <p:nvSpPr>
          <p:cNvPr id="8" name="Text 6"/>
          <p:cNvSpPr/>
          <p:nvPr/>
        </p:nvSpPr>
        <p:spPr>
          <a:xfrm>
            <a:off x="960120" y="3291840"/>
            <a:ext cx="3947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 lavoratori</a:t>
            </a:r>
            <a:endParaRPr lang="it-IT" sz="1350" noProof="0" dirty="0"/>
          </a:p>
        </p:txBody>
      </p:sp>
      <p:sp>
        <p:nvSpPr>
          <p:cNvPr id="9" name="Text 7"/>
          <p:cNvSpPr/>
          <p:nvPr/>
        </p:nvSpPr>
        <p:spPr>
          <a:xfrm>
            <a:off x="4952848" y="3291840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5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</a:t>
            </a:r>
            <a:endParaRPr lang="it-IT" sz="1500" noProof="0" dirty="0"/>
          </a:p>
        </p:txBody>
      </p:sp>
      <p:sp>
        <p:nvSpPr>
          <p:cNvPr id="10" name="Shape 8"/>
          <p:cNvSpPr/>
          <p:nvPr/>
        </p:nvSpPr>
        <p:spPr>
          <a:xfrm>
            <a:off x="960120" y="3712464"/>
            <a:ext cx="458708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11" name="Text 9"/>
          <p:cNvSpPr/>
          <p:nvPr/>
        </p:nvSpPr>
        <p:spPr>
          <a:xfrm>
            <a:off x="960120" y="3749040"/>
            <a:ext cx="3947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 </a:t>
            </a:r>
            <a:r>
              <a:rPr lang="it-IT" sz="1350" noProof="0" dirty="0" err="1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Co.Co.Co.</a:t>
            </a:r>
            <a:endParaRPr lang="it-IT" sz="1350" noProof="0" dirty="0"/>
          </a:p>
        </p:txBody>
      </p:sp>
      <p:sp>
        <p:nvSpPr>
          <p:cNvPr id="12" name="Text 10"/>
          <p:cNvSpPr/>
          <p:nvPr/>
        </p:nvSpPr>
        <p:spPr>
          <a:xfrm>
            <a:off x="4952848" y="3749040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5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it-IT" sz="1500" noProof="0" dirty="0"/>
          </a:p>
        </p:txBody>
      </p:sp>
      <p:sp>
        <p:nvSpPr>
          <p:cNvPr id="13" name="Shape 11"/>
          <p:cNvSpPr/>
          <p:nvPr/>
        </p:nvSpPr>
        <p:spPr>
          <a:xfrm>
            <a:off x="960120" y="4169664"/>
            <a:ext cx="458708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14" name="Text 12"/>
          <p:cNvSpPr/>
          <p:nvPr/>
        </p:nvSpPr>
        <p:spPr>
          <a:xfrm>
            <a:off x="960120" y="4206240"/>
            <a:ext cx="3947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 inerti</a:t>
            </a:r>
            <a:endParaRPr lang="it-IT" sz="1350" noProof="0" dirty="0"/>
          </a:p>
        </p:txBody>
      </p:sp>
      <p:sp>
        <p:nvSpPr>
          <p:cNvPr id="15" name="Text 13"/>
          <p:cNvSpPr/>
          <p:nvPr/>
        </p:nvSpPr>
        <p:spPr>
          <a:xfrm>
            <a:off x="4952848" y="4206240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5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it-IT" sz="1500" noProof="0" dirty="0"/>
          </a:p>
        </p:txBody>
      </p:sp>
      <p:sp>
        <p:nvSpPr>
          <p:cNvPr id="16" name="Shape 14"/>
          <p:cNvSpPr/>
          <p:nvPr/>
        </p:nvSpPr>
        <p:spPr>
          <a:xfrm>
            <a:off x="960120" y="4626864"/>
            <a:ext cx="458708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17" name="Text 15"/>
          <p:cNvSpPr/>
          <p:nvPr/>
        </p:nvSpPr>
        <p:spPr>
          <a:xfrm>
            <a:off x="960120" y="4663440"/>
            <a:ext cx="3947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Socio giuridico</a:t>
            </a:r>
            <a:endParaRPr lang="it-IT" sz="1350" noProof="0" dirty="0"/>
          </a:p>
        </p:txBody>
      </p:sp>
      <p:sp>
        <p:nvSpPr>
          <p:cNvPr id="18" name="Text 16"/>
          <p:cNvSpPr/>
          <p:nvPr/>
        </p:nvSpPr>
        <p:spPr>
          <a:xfrm>
            <a:off x="4952848" y="4663440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5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it-IT" sz="1500" noProof="0" dirty="0"/>
          </a:p>
        </p:txBody>
      </p:sp>
      <p:sp>
        <p:nvSpPr>
          <p:cNvPr id="19" name="Shape 17"/>
          <p:cNvSpPr/>
          <p:nvPr/>
        </p:nvSpPr>
        <p:spPr>
          <a:xfrm>
            <a:off x="960120" y="5084064"/>
            <a:ext cx="458708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20" name="Text 18"/>
          <p:cNvSpPr/>
          <p:nvPr/>
        </p:nvSpPr>
        <p:spPr>
          <a:xfrm>
            <a:off x="960120" y="5120640"/>
            <a:ext cx="3947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 volontari</a:t>
            </a:r>
            <a:endParaRPr lang="it-IT" sz="1350" noProof="0" dirty="0"/>
          </a:p>
        </p:txBody>
      </p:sp>
      <p:sp>
        <p:nvSpPr>
          <p:cNvPr id="21" name="Text 19"/>
          <p:cNvSpPr/>
          <p:nvPr/>
        </p:nvSpPr>
        <p:spPr>
          <a:xfrm>
            <a:off x="4952848" y="5120640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5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it-IT" sz="1500" noProof="0" dirty="0"/>
          </a:p>
        </p:txBody>
      </p:sp>
      <p:sp>
        <p:nvSpPr>
          <p:cNvPr id="22" name="Shape 20"/>
          <p:cNvSpPr/>
          <p:nvPr/>
        </p:nvSpPr>
        <p:spPr>
          <a:xfrm>
            <a:off x="960120" y="5470634"/>
            <a:ext cx="4587088" cy="384048"/>
          </a:xfrm>
          <a:prstGeom prst="roundRect">
            <a:avLst>
              <a:gd name="adj" fmla="val 14286"/>
            </a:avLst>
          </a:prstGeom>
          <a:solidFill>
            <a:srgbClr val="EAEFF5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23" name="Text 21"/>
          <p:cNvSpPr/>
          <p:nvPr/>
        </p:nvSpPr>
        <p:spPr>
          <a:xfrm>
            <a:off x="1097280" y="5376672"/>
            <a:ext cx="4312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2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 cui soci svantaggiati (L. 381/91):  </a:t>
            </a:r>
            <a:r>
              <a:rPr lang="it-IT" sz="125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it-IT" sz="1250" noProof="0" dirty="0"/>
          </a:p>
        </p:txBody>
      </p:sp>
      <p:sp>
        <p:nvSpPr>
          <p:cNvPr id="24" name="Shape 22"/>
          <p:cNvSpPr/>
          <p:nvPr/>
        </p:nvSpPr>
        <p:spPr>
          <a:xfrm>
            <a:off x="6324448" y="1600200"/>
            <a:ext cx="5227168" cy="4343400"/>
          </a:xfrm>
          <a:prstGeom prst="roundRect">
            <a:avLst>
              <a:gd name="adj" fmla="val 168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25" name="Text 23"/>
          <p:cNvSpPr/>
          <p:nvPr/>
        </p:nvSpPr>
        <p:spPr>
          <a:xfrm>
            <a:off x="6644488" y="1874520"/>
            <a:ext cx="45870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b="1" kern="0" spc="1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FORZA LAVORO (Pianta Organica)</a:t>
            </a:r>
            <a:endParaRPr lang="it-IT" sz="1300" noProof="0" dirty="0"/>
          </a:p>
        </p:txBody>
      </p:sp>
      <p:sp>
        <p:nvSpPr>
          <p:cNvPr id="26" name="Text 24"/>
          <p:cNvSpPr/>
          <p:nvPr/>
        </p:nvSpPr>
        <p:spPr>
          <a:xfrm>
            <a:off x="6644488" y="2148840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58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109</a:t>
            </a:r>
            <a:endParaRPr lang="it-IT" sz="5800" noProof="0" dirty="0"/>
          </a:p>
        </p:txBody>
      </p:sp>
      <p:sp>
        <p:nvSpPr>
          <p:cNvPr id="27" name="Text 25"/>
          <p:cNvSpPr/>
          <p:nvPr/>
        </p:nvSpPr>
        <p:spPr>
          <a:xfrm>
            <a:off x="8610448" y="2651760"/>
            <a:ext cx="26668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lavoratori in forza</a:t>
            </a:r>
            <a:endParaRPr lang="it-IT" sz="1300" noProof="0" dirty="0"/>
          </a:p>
        </p:txBody>
      </p:sp>
      <p:sp>
        <p:nvSpPr>
          <p:cNvPr id="28" name="Text 26"/>
          <p:cNvSpPr/>
          <p:nvPr/>
        </p:nvSpPr>
        <p:spPr>
          <a:xfrm>
            <a:off x="6644488" y="3383280"/>
            <a:ext cx="39470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 lavoratori (</a:t>
            </a:r>
            <a:r>
              <a:rPr lang="it-IT" sz="1350" noProof="0" dirty="0" err="1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</a:t>
            </a:r>
            <a:r>
              <a:rPr lang="it-IT" sz="13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it-IT" sz="1350" noProof="0" dirty="0" err="1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Co.Co.Co.</a:t>
            </a:r>
            <a:r>
              <a:rPr lang="it-IT" sz="13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it-IT" sz="1350" noProof="0" dirty="0"/>
          </a:p>
        </p:txBody>
      </p:sp>
      <p:sp>
        <p:nvSpPr>
          <p:cNvPr id="29" name="Text 27"/>
          <p:cNvSpPr/>
          <p:nvPr/>
        </p:nvSpPr>
        <p:spPr>
          <a:xfrm>
            <a:off x="10637215" y="338328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5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</a:t>
            </a:r>
            <a:endParaRPr lang="it-IT" sz="1500" noProof="0" dirty="0"/>
          </a:p>
        </p:txBody>
      </p:sp>
      <p:sp>
        <p:nvSpPr>
          <p:cNvPr id="30" name="Shape 28"/>
          <p:cNvSpPr/>
          <p:nvPr/>
        </p:nvSpPr>
        <p:spPr>
          <a:xfrm>
            <a:off x="6644488" y="3895344"/>
            <a:ext cx="458708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31" name="Text 29"/>
          <p:cNvSpPr/>
          <p:nvPr/>
        </p:nvSpPr>
        <p:spPr>
          <a:xfrm>
            <a:off x="6644488" y="3950208"/>
            <a:ext cx="39470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Dipendenti (non soci)</a:t>
            </a:r>
            <a:endParaRPr lang="it-IT" sz="1350" noProof="0" dirty="0"/>
          </a:p>
        </p:txBody>
      </p:sp>
      <p:sp>
        <p:nvSpPr>
          <p:cNvPr id="32" name="Text 30"/>
          <p:cNvSpPr/>
          <p:nvPr/>
        </p:nvSpPr>
        <p:spPr>
          <a:xfrm>
            <a:off x="10637215" y="3950208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5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it-IT" sz="1500" noProof="0" dirty="0"/>
          </a:p>
        </p:txBody>
      </p:sp>
      <p:sp>
        <p:nvSpPr>
          <p:cNvPr id="33" name="Shape 31"/>
          <p:cNvSpPr/>
          <p:nvPr/>
        </p:nvSpPr>
        <p:spPr>
          <a:xfrm>
            <a:off x="6644488" y="4462272"/>
            <a:ext cx="458708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34" name="Text 32"/>
          <p:cNvSpPr/>
          <p:nvPr/>
        </p:nvSpPr>
        <p:spPr>
          <a:xfrm>
            <a:off x="6644488" y="4517136"/>
            <a:ext cx="39470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Borse lavoro</a:t>
            </a:r>
            <a:endParaRPr lang="it-IT" sz="1350" noProof="0" dirty="0"/>
          </a:p>
        </p:txBody>
      </p:sp>
      <p:sp>
        <p:nvSpPr>
          <p:cNvPr id="35" name="Text 33"/>
          <p:cNvSpPr/>
          <p:nvPr/>
        </p:nvSpPr>
        <p:spPr>
          <a:xfrm>
            <a:off x="10637215" y="4517136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5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it-IT" sz="1500" noProof="0" dirty="0"/>
          </a:p>
        </p:txBody>
      </p:sp>
      <p:sp>
        <p:nvSpPr>
          <p:cNvPr id="36" name="Text 34"/>
          <p:cNvSpPr/>
          <p:nvPr/>
        </p:nvSpPr>
        <p:spPr>
          <a:xfrm>
            <a:off x="6644488" y="4920768"/>
            <a:ext cx="4587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 lavoratori per condizione</a:t>
            </a:r>
            <a:endParaRPr lang="it-IT" sz="1150" noProof="0" dirty="0"/>
          </a:p>
        </p:txBody>
      </p:sp>
      <p:sp>
        <p:nvSpPr>
          <p:cNvPr id="37" name="Shape 35"/>
          <p:cNvSpPr/>
          <p:nvPr/>
        </p:nvSpPr>
        <p:spPr>
          <a:xfrm>
            <a:off x="6644488" y="5222520"/>
            <a:ext cx="2237604" cy="310896"/>
          </a:xfrm>
          <a:prstGeom prst="roundRect">
            <a:avLst>
              <a:gd name="adj" fmla="val 11765"/>
            </a:avLst>
          </a:prstGeom>
          <a:solidFill>
            <a:srgbClr val="3E7CB1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38" name="Shape 36"/>
          <p:cNvSpPr/>
          <p:nvPr/>
        </p:nvSpPr>
        <p:spPr>
          <a:xfrm>
            <a:off x="8882091" y="5222520"/>
            <a:ext cx="2349484" cy="310896"/>
          </a:xfrm>
          <a:prstGeom prst="roundRect">
            <a:avLst>
              <a:gd name="adj" fmla="val 11765"/>
            </a:avLst>
          </a:prstGeom>
          <a:solidFill>
            <a:srgbClr val="A7C5E3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39" name="Text 37"/>
          <p:cNvSpPr/>
          <p:nvPr/>
        </p:nvSpPr>
        <p:spPr>
          <a:xfrm>
            <a:off x="6644488" y="5588280"/>
            <a:ext cx="22935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b="1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Svantaggiati 40</a:t>
            </a:r>
            <a:endParaRPr lang="it-IT" sz="1100" noProof="0" dirty="0"/>
          </a:p>
        </p:txBody>
      </p:sp>
      <p:sp>
        <p:nvSpPr>
          <p:cNvPr id="40" name="Text 38"/>
          <p:cNvSpPr/>
          <p:nvPr/>
        </p:nvSpPr>
        <p:spPr>
          <a:xfrm>
            <a:off x="8938031" y="5588280"/>
            <a:ext cx="22935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100" b="1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Normodotati 42</a:t>
            </a:r>
            <a:endParaRPr lang="it-IT" sz="1100" noProof="0" dirty="0"/>
          </a:p>
        </p:txBody>
      </p:sp>
      <p:sp>
        <p:nvSpPr>
          <p:cNvPr id="42" name="Text 39"/>
          <p:cNvSpPr/>
          <p:nvPr/>
        </p:nvSpPr>
        <p:spPr>
          <a:xfrm>
            <a:off x="640080" y="6355080"/>
            <a:ext cx="15449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44" name="Image 0" descr="preencoded.png">
            <a:extLst>
              <a:ext uri="{FF2B5EF4-FFF2-40B4-BE49-F238E27FC236}">
                <a16:creationId xmlns:a16="http://schemas.microsoft.com/office/drawing/2014/main" id="{668E95C5-9E7E-2D4D-6454-8EC5265988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overn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Sistema di governo e controllo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335713"/>
            <a:ext cx="10911535" cy="47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it-IT" sz="16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 della società</a:t>
            </a:r>
          </a:p>
          <a:p>
            <a:pPr marL="245000" indent="-245000" algn="l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Assemblea dei Soci.</a:t>
            </a:r>
          </a:p>
          <a:p>
            <a:pPr marL="245000" indent="-245000" algn="l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Consiglio di Amministrazione.</a:t>
            </a:r>
          </a:p>
          <a:p>
            <a:pPr marL="245000" indent="-245000" algn="l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Collegio dei Sindaci.</a:t>
            </a:r>
          </a:p>
          <a:p>
            <a:pPr marL="0" indent="0" algn="just">
              <a:spcBef>
                <a:spcPts val="200"/>
              </a:spcBef>
              <a:spcAft>
                <a:spcPts val="440"/>
              </a:spcAft>
              <a:buNone/>
            </a:pPr>
            <a:endParaRPr lang="it-IT" sz="1400" kern="0" dirty="0">
              <a:solidFill>
                <a:srgbClr val="6B778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spcBef>
                <a:spcPts val="200"/>
              </a:spcBef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Consiglio di Amministrazione è investito dei più ampi poteri di gestione, esclusi quelli riservati per legge all’Assemblea. È composto da </a:t>
            </a:r>
            <a:r>
              <a:rPr lang="it-IT" sz="1400" b="1" kern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3 Consiglieri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2 soci e 1 non socio: </a:t>
            </a:r>
            <a:r>
              <a:rPr lang="it-IT" sz="1400" b="1" kern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Visentin Angelo Francesco (Presidente, socio lavoratore), Quadro Marina (Vicepresidente, socia lavoratrice), Castellano Salvatore (Consigliere, </a:t>
            </a:r>
            <a:r>
              <a:rPr lang="it-IT" sz="1400" b="1" kern="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Co.Co.Co.</a:t>
            </a:r>
            <a:r>
              <a:rPr lang="it-IT" sz="1400" b="1" kern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</a:p>
          <a:p>
            <a:pPr marL="0" indent="0" algn="just">
              <a:spcAft>
                <a:spcPts val="440"/>
              </a:spcAft>
              <a:buNone/>
            </a:pPr>
            <a:endParaRPr lang="it-IT" sz="1400" kern="0" dirty="0">
              <a:solidFill>
                <a:srgbClr val="6B778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 corso dell’esercizio il C.d’A. si è riunito </a:t>
            </a:r>
            <a:r>
              <a:rPr lang="it-IT" sz="1400" kern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19 volte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ha convocato </a:t>
            </a:r>
            <a:r>
              <a:rPr lang="it-IT" sz="1400" kern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1 Assemblea dei Soci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tutte le deliberazioni sono state assunte all’unanimità. Nessun amministratore ha percepito compensi o rimborsi, per scelta dell’Assemblea a favore della gratuità dell’incarico.</a:t>
            </a:r>
          </a:p>
          <a:p>
            <a:pPr marL="0" indent="0" algn="just">
              <a:spcAft>
                <a:spcPts val="440"/>
              </a:spcAft>
              <a:buNone/>
            </a:pPr>
            <a:endParaRPr lang="it-IT" sz="1400" kern="0" dirty="0">
              <a:solidFill>
                <a:srgbClr val="6B778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r>
              <a:rPr lang="it-IT" sz="1400" b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Ordine del Giorno dell’Assemblea Ordinaria dei Soci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Approvazione del Bilancio d’Esercizio e del Bilancio Sociale al 31 dicembre 2024, deliberazioni inerenti e conseguenti;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Comunicazione risultanze della Revisione Periodica operata ai sensi del </a:t>
            </a:r>
            <a:r>
              <a:rPr lang="it-IT" sz="1400" kern="0" dirty="0" err="1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D.Lgs.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 agosto 2002 n. 220 - Disciplina in materia di Vigilanza sugli Enti Cooperativi.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Decadimento del Collegio Sindacale - Nomina del nuovo Collegio Sindacale e determinazione degli emolumenti spettanti ai componenti per il triennio 2025 – 2027.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Provvedimenti in merito all’Organo di Vigilanza ex </a:t>
            </a:r>
            <a:r>
              <a:rPr lang="it-IT" sz="1400" kern="0" dirty="0" err="1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D.Lgs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231/01.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Varie ed eventuali</a:t>
            </a:r>
          </a:p>
          <a:p>
            <a:pPr marL="0" indent="0" algn="just">
              <a:spcAft>
                <a:spcPts val="440"/>
              </a:spcAft>
              <a:buNone/>
            </a:pPr>
            <a:endParaRPr lang="it-IT" sz="1400" kern="0" dirty="0">
              <a:solidFill>
                <a:srgbClr val="6B778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Cooperativa si avvale del supporto delle società consortili Nabucco CED s.r.l. e Noah Quality s.r.l. per paghe, contabilità, qualità e sicurezza; dal 2018 è associata a Confcooperative Piemonte Nord.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takehol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Stakeholder</a:t>
            </a:r>
          </a:p>
        </p:txBody>
      </p:sp>
      <p:sp>
        <p:nvSpPr>
          <p:cNvPr id="4" name="Subtitle"/>
          <p:cNvSpPr/>
          <p:nvPr/>
        </p:nvSpPr>
        <p:spPr>
          <a:xfrm>
            <a:off x="640080" y="1560000"/>
            <a:ext cx="10911535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250" i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Categorie di portatori d’interesse e strumenti di coinvolgimento</a:t>
            </a:r>
          </a:p>
        </p:txBody>
      </p:sp>
      <p:sp>
        <p:nvSpPr>
          <p:cNvPr id="5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</a:p>
        </p:txBody>
      </p:sp>
      <p:graphicFrame>
        <p:nvGraphicFramePr>
          <p:cNvPr id="6" name="Table"/>
          <p:cNvGraphicFramePr/>
          <p:nvPr/>
        </p:nvGraphicFramePr>
        <p:xfrm>
          <a:off x="640080" y="2060000"/>
          <a:ext cx="10911535" cy="3920000"/>
        </p:xfrm>
        <a:graphic>
          <a:graphicData uri="http://schemas.openxmlformats.org/drawingml/2006/table">
            <a:tbl>
              <a:tblPr firstRow="1"/>
              <a:tblGrid>
                <a:gridCol w="3491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9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9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b="1" kern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Stakeholder interni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b="1" kern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Stakeholder esterni primari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b="1" kern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Stakeholder esterni secondari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Amministratori, Soci, Dipendenti, Tirocinanti e Volontari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 committenti, Utenti e Famiglie, Partner di A.T.I.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Fornitori, Banche, Istituti previdenziali, OO.SS., Centrali cooperative, Scuole, Enti pubblici non committenti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Assemblee dei Soci; Riunioni di équipe; Circolari e opuscoli; Corsi di formazione e supervisione interna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Riunioni di programmazione e verifica; Incontri con gli operatori; Questionari di Customer Satisfaction; Carta dei Servizi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Documentazione e Audit del Sistema Qualità; Incontri sindacali e con le associazioni di categoria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Riunioni dei Responsabili; Colloqui individuali; Coinvolgimento nella progettazione del servizio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Codice Etico e Bilancio Sociale; Co-progettazione; Iniziative di integrazione del territorio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Accordi di partenariato e sponsorizzazioni; Attività promozionali; Brochure informative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erso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PERSONE AL LAVORO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Persone che operano per la Cooperativa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persone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47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 rispetto delle finalità statutarie e della connotazione sociale, la gestione è improntata alla ricerca costante di consolidamento e miglioramento delle condizioni lavorative dei soci, all’interno di un mercato dei servizi che diventi a sua volta elemento moltiplicatore di occasioni di integrazione sociale. La forza lavoro impiegata è rappresentata in larga parte da soci lavoratori.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processo di inserimento lavorativo dei soggetti svantaggiati si articola attraverso un percorso che vede nel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Tutor/Caposquadra e/o Coordinatore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figura di riferimento, incaricata di rappresentare un punto costante e immediato rispetto all’iter lavorativo e alla maturazione di criteri motivazionali e professionali che ne favoriscano la massima integrazione.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Riconoscendo nel lavoro una precisa valenza educativa, l’inserimento diviene unità di misura del livello di abilità sociali di base e avanzate e del grado di autonomia gestionale trasferibile nel contesto lavorativo. Questo approccio agisce anche sull’aspetto affettivo-relazionale, permettendo in molti casi il raggiungimento di una piena integrazione e la conseguente stipula di contratti a tempo indeterminato.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ormazio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PERSONE AL LAVORO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Formazione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persone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47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Tutti i soci lavoratori hanno ricevuto la formazione obbligatoria (D.Lgs. 81/2008 s.m.i.) e quella aderente alla propria mansione. Gli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obiettivi generali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dei corsi sono stati: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 apprendere un metodo di lavoro trasversale e multidisciplinare e motivare al miglioramento continuo;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rendere omogenei i livelli di conoscenza e incrementare l’efficacia dell’intervento;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sviluppare logiche di rete e di integrazione e valorizzare la professionalità di tutti gli operatori;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sensibilizzare alla gestione delle reazioni individuali e di gruppo nelle situazioni problematiche;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favorire tecniche di intervento corrette in relazione al tipo di utenza e sviluppare capacità organizzative e di autovalutazione.</a:t>
            </a:r>
          </a:p>
          <a:p>
            <a:pPr marL="0" indent="0" algn="just">
              <a:spcBef>
                <a:spcPts val="160"/>
              </a:spcBef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metodologia didattica ha privilegiato un approccio attivo (esercitazioni, simulazioni e role playing), con strumenti quali griglie di osservazione, filmati e lavagne a fogli mobili, per modificare atteggiamenti e comportamenti relazionali oltre che trasmettere informazioni.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ommari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BILANCIO SOCIALE 2025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Sommario</a:t>
            </a:r>
          </a:p>
        </p:txBody>
      </p:sp>
      <p:sp>
        <p:nvSpPr>
          <p:cNvPr id="4" name="Subtitle"/>
          <p:cNvSpPr/>
          <p:nvPr/>
        </p:nvSpPr>
        <p:spPr>
          <a:xfrm>
            <a:off x="640080" y="1560000"/>
            <a:ext cx="10911535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250" i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Cooperativa Sociale Quadrifoglio Tre · Handicap ed Emarginazione S.C. Onlus</a:t>
            </a:r>
          </a:p>
        </p:txBody>
      </p:sp>
      <p:sp>
        <p:nvSpPr>
          <p:cNvPr id="5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Indice</a:t>
            </a:r>
          </a:p>
        </p:txBody>
      </p:sp>
      <p:sp>
        <p:nvSpPr>
          <p:cNvPr id="6" name="Col"/>
          <p:cNvSpPr/>
          <p:nvPr/>
        </p:nvSpPr>
        <p:spPr>
          <a:xfrm>
            <a:off x="640080" y="2060000"/>
            <a:ext cx="5200000" cy="42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Metodologia e principi di redazione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Indicatori del bilancio sociale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Informazioni generali sulla Cooperativa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Prospetto e elenco dei servizi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Organigramma e governance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Struttura, governo e amministrazione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 che operano per la Cooperativa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Organico: professionalità e genere</a:t>
            </a:r>
          </a:p>
        </p:txBody>
      </p:sp>
      <p:sp>
        <p:nvSpPr>
          <p:cNvPr id="7" name="Col"/>
          <p:cNvSpPr/>
          <p:nvPr/>
        </p:nvSpPr>
        <p:spPr>
          <a:xfrm>
            <a:off x="6351615" y="2060000"/>
            <a:ext cx="5200000" cy="42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Provenienza e distribuzione territoriale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Inquadramenti e caratteristiche contrattuali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Mutualità e inclusione (L. 381/91)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Malattie, assenteismo e sicurezza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Dimensione numerica dei servizi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Situazione economica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Qualità, certificazioni e ambiente</a:t>
            </a:r>
          </a:p>
          <a:p>
            <a:pPr marL="0" indent="0" algn="l">
              <a:spcAft>
                <a:spcPts val="360"/>
              </a:spcAft>
              <a:buNone/>
            </a:pPr>
            <a:r>
              <a:rPr lang="it-IT" sz="1300" b="1" kern="0" dirty="0">
                <a:solidFill>
                  <a:srgbClr val="C04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  </a:t>
            </a:r>
            <a:r>
              <a:rPr lang="it-IT" sz="1300" kern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Fornitori e organo di controllo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ganico intr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ORGANICO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Organico: professionalità, genere e provenienza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Organico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47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pianta organica al 31.12.2025 è composta da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109 unità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di cui 82 soci lavoratori (incl. Co.Co.Co.) e 27 dipendenti non soci, rispettando pienamente il criterio della mutualità prevalente: la quasi totalità dell’attività è svolta da soci.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aderenza ai principali ambiti di intervento, le professionalità più rappresentate sono quelle degli addetti ai servizi cimiteriali, dei collaboratori scolastici e degli addetti alle pulizie e ai servizi ausiliari e di supporto all’assistenza.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regioni con il maggior numero di operatori attivi sono il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Piemonte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le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Marche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92 addetti su 109 risiedono in queste due regioni. I lavoratori provengono complessivamente da 7 regioni di residenza.</a:t>
            </a:r>
          </a:p>
          <a:p>
            <a:pPr marL="0" indent="0" algn="just">
              <a:spcBef>
                <a:spcPts val="120"/>
              </a:spcBef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pagine seguenti riportano il dettaglio, aggiornato al 31.12.2025, di numerosità per area di servizio, distribuzione territoriale, compagine operativa, inquadramenti, provenienza, mutualità e inclusione, composizione anagrafica e anzianità, e caratteristiche contrattuali.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PERSONE AL LAVORO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Numerosità degli addetti per tipologia di servizio</a:t>
            </a:r>
            <a:endParaRPr lang="it-IT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250" i="1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Addetti per area di servizio · totale forza lavoro 109</a:t>
            </a:r>
            <a:endParaRPr lang="it-IT" sz="1250" noProof="0" dirty="0"/>
          </a:p>
        </p:txBody>
      </p:sp>
      <p:graphicFrame>
        <p:nvGraphicFramePr>
          <p:cNvPr id="5" name="Chart 0"/>
          <p:cNvGraphicFramePr/>
          <p:nvPr>
            <p:extLst>
              <p:ext uri="{D42A27DB-BD31-4B8C-83A1-F6EECF244321}">
                <p14:modId xmlns:p14="http://schemas.microsoft.com/office/powerpoint/2010/main" val="869306849"/>
              </p:ext>
            </p:extLst>
          </p:nvPr>
        </p:nvGraphicFramePr>
        <p:xfrm>
          <a:off x="640080" y="1783080"/>
          <a:ext cx="10911535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3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C3748470-AC75-E418-5AC3-D4ED568E2D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DISTRIBUZIONE TERRITORIALE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Numero addetti per regione</a:t>
            </a:r>
            <a:endParaRPr lang="it-IT" sz="3000" noProof="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159395774"/>
              </p:ext>
            </p:extLst>
          </p:nvPr>
        </p:nvGraphicFramePr>
        <p:xfrm>
          <a:off x="640080" y="1554480"/>
          <a:ext cx="7406640" cy="448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8412480" y="1737360"/>
            <a:ext cx="3139135" cy="4114800"/>
          </a:xfrm>
          <a:prstGeom prst="roundRect">
            <a:avLst>
              <a:gd name="adj" fmla="val 2330"/>
            </a:avLst>
          </a:prstGeom>
          <a:solidFill>
            <a:srgbClr val="F4F7FA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6" name="Text 3"/>
          <p:cNvSpPr/>
          <p:nvPr/>
        </p:nvSpPr>
        <p:spPr>
          <a:xfrm>
            <a:off x="8732520" y="201168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b="1" kern="0" spc="1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sintesi</a:t>
            </a:r>
            <a:endParaRPr lang="it-IT" sz="1300" noProof="0" dirty="0"/>
          </a:p>
        </p:txBody>
      </p:sp>
      <p:sp>
        <p:nvSpPr>
          <p:cNvPr id="7" name="Text 4"/>
          <p:cNvSpPr/>
          <p:nvPr/>
        </p:nvSpPr>
        <p:spPr>
          <a:xfrm>
            <a:off x="8732520" y="2377440"/>
            <a:ext cx="2743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it-IT" sz="40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92</a:t>
            </a:r>
            <a:endParaRPr lang="it-IT" sz="4000" noProof="0" dirty="0"/>
          </a:p>
          <a:p>
            <a:pPr marL="0" indent="0">
              <a:buNone/>
            </a:pPr>
            <a:r>
              <a:rPr lang="it-IT" sz="12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addetti su 109 risiedono in</a:t>
            </a:r>
            <a:endParaRPr lang="it-IT" sz="4000" noProof="0" dirty="0"/>
          </a:p>
          <a:p>
            <a:pPr marL="0" indent="0">
              <a:buNone/>
            </a:pPr>
            <a:r>
              <a:rPr lang="it-IT" sz="1400" b="1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Marche e Piemonte</a:t>
            </a:r>
            <a:endParaRPr lang="it-IT" sz="4000" noProof="0" dirty="0"/>
          </a:p>
        </p:txBody>
      </p:sp>
      <p:sp>
        <p:nvSpPr>
          <p:cNvPr id="8" name="Shape 5"/>
          <p:cNvSpPr/>
          <p:nvPr/>
        </p:nvSpPr>
        <p:spPr>
          <a:xfrm>
            <a:off x="8732520" y="3977640"/>
            <a:ext cx="26517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9" name="Text 6"/>
          <p:cNvSpPr/>
          <p:nvPr/>
        </p:nvSpPr>
        <p:spPr>
          <a:xfrm>
            <a:off x="8732520" y="416052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it-IT" sz="26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r>
              <a:rPr lang="it-IT" sz="26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it-IT" sz="1400" b="1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regioni</a:t>
            </a:r>
            <a:r>
              <a:rPr lang="it-IT" sz="12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residenza dei lavoratori</a:t>
            </a:r>
            <a:endParaRPr lang="it-IT" sz="2600" noProof="0" dirty="0"/>
          </a:p>
        </p:txBody>
      </p:sp>
      <p:sp>
        <p:nvSpPr>
          <p:cNvPr id="11" name="Text 7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8677705C-5436-44DA-5942-514D069C85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COMPAGINE OPERATIVA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Compagine operativa</a:t>
            </a:r>
            <a:endParaRPr lang="it-IT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1893439" y="1691640"/>
            <a:ext cx="2468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5" name="Text 3"/>
          <p:cNvSpPr/>
          <p:nvPr/>
        </p:nvSpPr>
        <p:spPr>
          <a:xfrm>
            <a:off x="1893439" y="1947672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5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109</a:t>
            </a:r>
            <a:endParaRPr lang="it-IT" sz="5000" noProof="0" dirty="0"/>
          </a:p>
        </p:txBody>
      </p:sp>
      <p:sp>
        <p:nvSpPr>
          <p:cNvPr id="6" name="Text 4"/>
          <p:cNvSpPr/>
          <p:nvPr/>
        </p:nvSpPr>
        <p:spPr>
          <a:xfrm>
            <a:off x="1893439" y="28346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Totale forza lavoro</a:t>
            </a:r>
            <a:endParaRPr lang="it-IT" sz="1300" noProof="0" dirty="0"/>
          </a:p>
        </p:txBody>
      </p:sp>
      <p:sp>
        <p:nvSpPr>
          <p:cNvPr id="7" name="Shape 5"/>
          <p:cNvSpPr/>
          <p:nvPr/>
        </p:nvSpPr>
        <p:spPr>
          <a:xfrm>
            <a:off x="4682359" y="1691640"/>
            <a:ext cx="2468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8" name="Text 6"/>
          <p:cNvSpPr/>
          <p:nvPr/>
        </p:nvSpPr>
        <p:spPr>
          <a:xfrm>
            <a:off x="4682359" y="1947672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5000" b="1" noProof="0" dirty="0">
                <a:solidFill>
                  <a:srgbClr val="3E7CB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82</a:t>
            </a:r>
            <a:endParaRPr lang="it-IT" sz="5000" noProof="0" dirty="0"/>
          </a:p>
        </p:txBody>
      </p:sp>
      <p:sp>
        <p:nvSpPr>
          <p:cNvPr id="9" name="Text 7"/>
          <p:cNvSpPr/>
          <p:nvPr/>
        </p:nvSpPr>
        <p:spPr>
          <a:xfrm>
            <a:off x="4682359" y="28346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 cui Soci</a:t>
            </a:r>
            <a:endParaRPr lang="it-IT" sz="1300" noProof="0" dirty="0"/>
          </a:p>
        </p:txBody>
      </p:sp>
      <p:sp>
        <p:nvSpPr>
          <p:cNvPr id="10" name="Shape 8"/>
          <p:cNvSpPr/>
          <p:nvPr/>
        </p:nvSpPr>
        <p:spPr>
          <a:xfrm>
            <a:off x="7471279" y="1691640"/>
            <a:ext cx="2468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11" name="Text 9"/>
          <p:cNvSpPr/>
          <p:nvPr/>
        </p:nvSpPr>
        <p:spPr>
          <a:xfrm>
            <a:off x="7471279" y="1947672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5000" b="1" noProof="0" dirty="0">
                <a:solidFill>
                  <a:srgbClr val="2E5A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27</a:t>
            </a:r>
            <a:endParaRPr lang="it-IT" sz="5000" noProof="0" dirty="0"/>
          </a:p>
        </p:txBody>
      </p:sp>
      <p:sp>
        <p:nvSpPr>
          <p:cNvPr id="12" name="Text 10"/>
          <p:cNvSpPr/>
          <p:nvPr/>
        </p:nvSpPr>
        <p:spPr>
          <a:xfrm>
            <a:off x="7471279" y="28346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Dipendenti</a:t>
            </a:r>
            <a:endParaRPr lang="it-IT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640080" y="3703320"/>
            <a:ext cx="51206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17" name="Text 15"/>
          <p:cNvSpPr/>
          <p:nvPr/>
        </p:nvSpPr>
        <p:spPr>
          <a:xfrm>
            <a:off x="960120" y="388620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Composizione della forza lavoro</a:t>
            </a:r>
            <a:endParaRPr lang="it-IT" sz="1300" noProof="0" dirty="0"/>
          </a:p>
        </p:txBody>
      </p:sp>
      <p:graphicFrame>
        <p:nvGraphicFramePr>
          <p:cNvPr id="18" name="Chart 0"/>
          <p:cNvGraphicFramePr/>
          <p:nvPr/>
        </p:nvGraphicFramePr>
        <p:xfrm>
          <a:off x="822960" y="4160520"/>
          <a:ext cx="237744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 16"/>
          <p:cNvSpPr/>
          <p:nvPr/>
        </p:nvSpPr>
        <p:spPr>
          <a:xfrm>
            <a:off x="822960" y="4736592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22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75%</a:t>
            </a:r>
            <a:endParaRPr lang="it-IT" sz="2200" noProof="0" dirty="0"/>
          </a:p>
          <a:p>
            <a:pPr marL="0" indent="0" algn="ctr">
              <a:buNone/>
            </a:pPr>
            <a:r>
              <a:rPr lang="it-IT" sz="11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</a:t>
            </a:r>
            <a:endParaRPr lang="it-IT" sz="2200" noProof="0" dirty="0"/>
          </a:p>
        </p:txBody>
      </p:sp>
      <p:sp>
        <p:nvSpPr>
          <p:cNvPr id="20" name="Shape 17"/>
          <p:cNvSpPr/>
          <p:nvPr/>
        </p:nvSpPr>
        <p:spPr>
          <a:xfrm>
            <a:off x="3520440" y="4617720"/>
            <a:ext cx="164592" cy="164592"/>
          </a:xfrm>
          <a:prstGeom prst="ellipse">
            <a:avLst/>
          </a:prstGeom>
          <a:solidFill>
            <a:srgbClr val="3E7CB1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21" name="Text 18"/>
          <p:cNvSpPr/>
          <p:nvPr/>
        </p:nvSpPr>
        <p:spPr>
          <a:xfrm>
            <a:off x="3749040" y="45720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2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  ·  82  (75%)</a:t>
            </a:r>
            <a:endParaRPr lang="it-IT" sz="1250" noProof="0" dirty="0"/>
          </a:p>
        </p:txBody>
      </p:sp>
      <p:sp>
        <p:nvSpPr>
          <p:cNvPr id="22" name="Shape 19"/>
          <p:cNvSpPr/>
          <p:nvPr/>
        </p:nvSpPr>
        <p:spPr>
          <a:xfrm>
            <a:off x="3520440" y="5029200"/>
            <a:ext cx="164592" cy="164592"/>
          </a:xfrm>
          <a:prstGeom prst="ellipse">
            <a:avLst/>
          </a:prstGeom>
          <a:solidFill>
            <a:srgbClr val="A7C5E3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23" name="Text 20"/>
          <p:cNvSpPr/>
          <p:nvPr/>
        </p:nvSpPr>
        <p:spPr>
          <a:xfrm>
            <a:off x="3749040" y="49834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25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Dipendenti  ·  27  (25%)</a:t>
            </a:r>
            <a:endParaRPr lang="it-IT" sz="1250" noProof="0" dirty="0"/>
          </a:p>
        </p:txBody>
      </p:sp>
      <p:sp>
        <p:nvSpPr>
          <p:cNvPr id="24" name="Shape 21"/>
          <p:cNvSpPr/>
          <p:nvPr/>
        </p:nvSpPr>
        <p:spPr>
          <a:xfrm>
            <a:off x="6080760" y="3703320"/>
            <a:ext cx="5470855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25" name="Text 22"/>
          <p:cNvSpPr/>
          <p:nvPr/>
        </p:nvSpPr>
        <p:spPr>
          <a:xfrm>
            <a:off x="6400800" y="388620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Forza lavoro per genere</a:t>
            </a:r>
            <a:endParaRPr lang="it-IT" sz="1300" noProof="0" dirty="0"/>
          </a:p>
        </p:txBody>
      </p:sp>
      <p:graphicFrame>
        <p:nvGraphicFramePr>
          <p:cNvPr id="26" name="Chart 1"/>
          <p:cNvGraphicFramePr/>
          <p:nvPr/>
        </p:nvGraphicFramePr>
        <p:xfrm>
          <a:off x="6172200" y="4206240"/>
          <a:ext cx="5059375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Shape 23"/>
          <p:cNvSpPr/>
          <p:nvPr/>
        </p:nvSpPr>
        <p:spPr>
          <a:xfrm>
            <a:off x="6400800" y="5742432"/>
            <a:ext cx="146304" cy="146304"/>
          </a:xfrm>
          <a:prstGeom prst="ellipse">
            <a:avLst/>
          </a:prstGeom>
          <a:solidFill>
            <a:srgbClr val="2E5A88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28" name="Text 24"/>
          <p:cNvSpPr/>
          <p:nvPr/>
        </p:nvSpPr>
        <p:spPr>
          <a:xfrm>
            <a:off x="6583680" y="569671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Uomini</a:t>
            </a:r>
            <a:endParaRPr lang="it-IT" sz="1100" noProof="0" dirty="0"/>
          </a:p>
        </p:txBody>
      </p:sp>
      <p:sp>
        <p:nvSpPr>
          <p:cNvPr id="29" name="Shape 25"/>
          <p:cNvSpPr/>
          <p:nvPr/>
        </p:nvSpPr>
        <p:spPr>
          <a:xfrm>
            <a:off x="7543800" y="5742432"/>
            <a:ext cx="146304" cy="146304"/>
          </a:xfrm>
          <a:prstGeom prst="ellipse">
            <a:avLst/>
          </a:prstGeom>
          <a:solidFill>
            <a:srgbClr val="E08A87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30" name="Text 26"/>
          <p:cNvSpPr/>
          <p:nvPr/>
        </p:nvSpPr>
        <p:spPr>
          <a:xfrm>
            <a:off x="7726680" y="569671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Donne</a:t>
            </a:r>
            <a:endParaRPr lang="it-IT" sz="1100" noProof="0" dirty="0"/>
          </a:p>
        </p:txBody>
      </p:sp>
      <p:sp>
        <p:nvSpPr>
          <p:cNvPr id="32" name="Text 27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34" name="Image 0" descr="preencoded.png">
            <a:extLst>
              <a:ext uri="{FF2B5EF4-FFF2-40B4-BE49-F238E27FC236}">
                <a16:creationId xmlns:a16="http://schemas.microsoft.com/office/drawing/2014/main" id="{06B8D1D4-E803-F6A7-7AF3-04BABC17616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INQUADRAMENTO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Livello di inquadramento di soci e dipendenti</a:t>
            </a:r>
            <a:endParaRPr lang="it-IT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1581912"/>
            <a:ext cx="146304" cy="146304"/>
          </a:xfrm>
          <a:prstGeom prst="ellipse">
            <a:avLst/>
          </a:prstGeom>
          <a:solidFill>
            <a:srgbClr val="2E5A88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5" name="Text 3"/>
          <p:cNvSpPr/>
          <p:nvPr/>
        </p:nvSpPr>
        <p:spPr>
          <a:xfrm>
            <a:off x="822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Uomini</a:t>
            </a:r>
            <a:endParaRPr lang="it-IT" sz="1100" noProof="0" dirty="0"/>
          </a:p>
        </p:txBody>
      </p:sp>
      <p:sp>
        <p:nvSpPr>
          <p:cNvPr id="6" name="Shape 4"/>
          <p:cNvSpPr/>
          <p:nvPr/>
        </p:nvSpPr>
        <p:spPr>
          <a:xfrm>
            <a:off x="1783080" y="1581912"/>
            <a:ext cx="146304" cy="146304"/>
          </a:xfrm>
          <a:prstGeom prst="ellipse">
            <a:avLst/>
          </a:prstGeom>
          <a:solidFill>
            <a:srgbClr val="E08A87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7" name="Text 5"/>
          <p:cNvSpPr/>
          <p:nvPr/>
        </p:nvSpPr>
        <p:spPr>
          <a:xfrm>
            <a:off x="1965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Donne</a:t>
            </a:r>
            <a:endParaRPr lang="it-IT" sz="1100" noProof="0" dirty="0"/>
          </a:p>
        </p:txBody>
      </p:sp>
      <p:graphicFrame>
        <p:nvGraphicFramePr>
          <p:cNvPr id="8" name="Chart 0"/>
          <p:cNvGraphicFramePr/>
          <p:nvPr>
            <p:extLst>
              <p:ext uri="{D42A27DB-BD31-4B8C-83A1-F6EECF244321}">
                <p14:modId xmlns:p14="http://schemas.microsoft.com/office/powerpoint/2010/main" val="3803788011"/>
              </p:ext>
            </p:extLst>
          </p:nvPr>
        </p:nvGraphicFramePr>
        <p:xfrm>
          <a:off x="640080" y="1965960"/>
          <a:ext cx="10911535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6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12" name="Image 0" descr="preencoded.png">
            <a:extLst>
              <a:ext uri="{FF2B5EF4-FFF2-40B4-BE49-F238E27FC236}">
                <a16:creationId xmlns:a16="http://schemas.microsoft.com/office/drawing/2014/main" id="{91CB11D6-612C-ADFF-D537-FB447C76E0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PROVENIENZA DEI LAVORATORI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Provenienza mondiale di soci e dipendenti</a:t>
            </a:r>
            <a:endParaRPr lang="it-IT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4937760" cy="4114800"/>
          </a:xfrm>
          <a:prstGeom prst="roundRect">
            <a:avLst>
              <a:gd name="adj" fmla="val 1778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5" name="Text 3"/>
          <p:cNvSpPr/>
          <p:nvPr/>
        </p:nvSpPr>
        <p:spPr>
          <a:xfrm>
            <a:off x="960120" y="2011680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b="1" kern="0" spc="1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Continente di nascita</a:t>
            </a:r>
            <a:endParaRPr lang="it-IT" sz="1300" noProof="0" dirty="0"/>
          </a:p>
        </p:txBody>
      </p:sp>
      <p:sp>
        <p:nvSpPr>
          <p:cNvPr id="6" name="Text 4"/>
          <p:cNvSpPr/>
          <p:nvPr/>
        </p:nvSpPr>
        <p:spPr>
          <a:xfrm>
            <a:off x="960120" y="2331720"/>
            <a:ext cx="4297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it-IT" sz="62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105</a:t>
            </a:r>
            <a:endParaRPr lang="it-IT" sz="6200" noProof="0" dirty="0"/>
          </a:p>
          <a:p>
            <a:pPr marL="0" indent="0">
              <a:buNone/>
            </a:pPr>
            <a:r>
              <a:rPr lang="it-IT" sz="15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 in Europa</a:t>
            </a:r>
            <a:endParaRPr lang="it-IT" sz="6200" noProof="0" dirty="0"/>
          </a:p>
        </p:txBody>
      </p:sp>
      <p:sp>
        <p:nvSpPr>
          <p:cNvPr id="7" name="Shape 5"/>
          <p:cNvSpPr/>
          <p:nvPr/>
        </p:nvSpPr>
        <p:spPr>
          <a:xfrm>
            <a:off x="960120" y="4160520"/>
            <a:ext cx="4297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8" name="Text 6"/>
          <p:cNvSpPr/>
          <p:nvPr/>
        </p:nvSpPr>
        <p:spPr>
          <a:xfrm>
            <a:off x="960120" y="4343400"/>
            <a:ext cx="4297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it-IT" sz="4200" b="1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it-IT" sz="4200" noProof="0" dirty="0"/>
          </a:p>
          <a:p>
            <a:pPr marL="0" indent="0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 in America (extra-comunitari)</a:t>
            </a:r>
            <a:endParaRPr lang="it-IT" sz="4200" noProof="0" dirty="0"/>
          </a:p>
        </p:txBody>
      </p:sp>
      <p:sp>
        <p:nvSpPr>
          <p:cNvPr id="9" name="Shape 7"/>
          <p:cNvSpPr/>
          <p:nvPr/>
        </p:nvSpPr>
        <p:spPr>
          <a:xfrm>
            <a:off x="5532120" y="1783080"/>
            <a:ext cx="6019495" cy="4114800"/>
          </a:xfrm>
          <a:prstGeom prst="roundRect">
            <a:avLst>
              <a:gd name="adj" fmla="val 1778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10" name="Text 8"/>
          <p:cNvSpPr/>
          <p:nvPr/>
        </p:nvSpPr>
        <p:spPr>
          <a:xfrm>
            <a:off x="5852160" y="201168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 e dipendenti per area di nascita</a:t>
            </a:r>
            <a:endParaRPr lang="it-IT" sz="1300" noProof="0" dirty="0"/>
          </a:p>
        </p:txBody>
      </p:sp>
      <p:graphicFrame>
        <p:nvGraphicFramePr>
          <p:cNvPr id="11" name="Chart 0"/>
          <p:cNvGraphicFramePr/>
          <p:nvPr>
            <p:extLst>
              <p:ext uri="{D42A27DB-BD31-4B8C-83A1-F6EECF244321}">
                <p14:modId xmlns:p14="http://schemas.microsoft.com/office/powerpoint/2010/main" val="2712662812"/>
              </p:ext>
            </p:extLst>
          </p:nvPr>
        </p:nvGraphicFramePr>
        <p:xfrm>
          <a:off x="5669280" y="2304288"/>
          <a:ext cx="5790895" cy="3273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9"/>
          <p:cNvSpPr/>
          <p:nvPr/>
        </p:nvSpPr>
        <p:spPr>
          <a:xfrm>
            <a:off x="5852160" y="54864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i="1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Totale forza lavoro: 109 persone</a:t>
            </a:r>
            <a:endParaRPr lang="it-IT" sz="1100" noProof="0" dirty="0"/>
          </a:p>
        </p:txBody>
      </p:sp>
      <p:sp>
        <p:nvSpPr>
          <p:cNvPr id="14" name="Text 10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16" name="Image 0" descr="preencoded.png">
            <a:extLst>
              <a:ext uri="{FF2B5EF4-FFF2-40B4-BE49-F238E27FC236}">
                <a16:creationId xmlns:a16="http://schemas.microsoft.com/office/drawing/2014/main" id="{DA58CFE2-001E-1C6C-36BD-F000E441DD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PROVENIENZA DEI LAVORATORI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Provenienza italiana di soci lavoratori e dipendenti</a:t>
            </a:r>
            <a:endParaRPr lang="it-IT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200" i="1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Regione di nascita dei lavoratori nati in Italia (91 su 109 · 18 nati all'estero)</a:t>
            </a:r>
            <a:endParaRPr lang="it-IT" sz="1200" noProof="0" dirty="0"/>
          </a:p>
        </p:txBody>
      </p:sp>
      <p:graphicFrame>
        <p:nvGraphicFramePr>
          <p:cNvPr id="5" name="Chart 0"/>
          <p:cNvGraphicFramePr/>
          <p:nvPr>
            <p:extLst>
              <p:ext uri="{D42A27DB-BD31-4B8C-83A1-F6EECF244321}">
                <p14:modId xmlns:p14="http://schemas.microsoft.com/office/powerpoint/2010/main" val="2971240732"/>
              </p:ext>
            </p:extLst>
          </p:nvPr>
        </p:nvGraphicFramePr>
        <p:xfrm>
          <a:off x="640080" y="1783080"/>
          <a:ext cx="10911535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3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53C2178E-5D83-2448-43DB-946E06A0F8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MUTUALITÀ E INCLUSIONE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 lavoratori in situazione di svantaggio · L. 381/91</a:t>
            </a:r>
            <a:endParaRPr lang="it-IT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1581912"/>
            <a:ext cx="146304" cy="146304"/>
          </a:xfrm>
          <a:prstGeom prst="ellipse">
            <a:avLst/>
          </a:prstGeom>
          <a:solidFill>
            <a:srgbClr val="2E5A88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5" name="Text 3"/>
          <p:cNvSpPr/>
          <p:nvPr/>
        </p:nvSpPr>
        <p:spPr>
          <a:xfrm>
            <a:off x="822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Uomini</a:t>
            </a:r>
            <a:endParaRPr lang="it-IT" sz="1100" noProof="0" dirty="0"/>
          </a:p>
        </p:txBody>
      </p:sp>
      <p:sp>
        <p:nvSpPr>
          <p:cNvPr id="6" name="Shape 4"/>
          <p:cNvSpPr/>
          <p:nvPr/>
        </p:nvSpPr>
        <p:spPr>
          <a:xfrm>
            <a:off x="1783080" y="1581912"/>
            <a:ext cx="146304" cy="146304"/>
          </a:xfrm>
          <a:prstGeom prst="ellipse">
            <a:avLst/>
          </a:prstGeom>
          <a:solidFill>
            <a:srgbClr val="E08A87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7" name="Text 5"/>
          <p:cNvSpPr/>
          <p:nvPr/>
        </p:nvSpPr>
        <p:spPr>
          <a:xfrm>
            <a:off x="1965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Donne</a:t>
            </a:r>
            <a:endParaRPr lang="it-IT" sz="1100" noProof="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640080" y="2011680"/>
          <a:ext cx="694944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hape 6"/>
          <p:cNvSpPr/>
          <p:nvPr/>
        </p:nvSpPr>
        <p:spPr>
          <a:xfrm>
            <a:off x="7955280" y="1828800"/>
            <a:ext cx="3596335" cy="3931920"/>
          </a:xfrm>
          <a:prstGeom prst="roundRect">
            <a:avLst>
              <a:gd name="adj" fmla="val 2034"/>
            </a:avLst>
          </a:prstGeom>
          <a:solidFill>
            <a:srgbClr val="F4F7FA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10" name="Text 7"/>
          <p:cNvSpPr/>
          <p:nvPr/>
        </p:nvSpPr>
        <p:spPr>
          <a:xfrm>
            <a:off x="8275320" y="210312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b="1" kern="0" spc="1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Inclusione lavorativa</a:t>
            </a:r>
            <a:endParaRPr lang="it-IT" sz="1300" noProof="0" dirty="0"/>
          </a:p>
        </p:txBody>
      </p:sp>
      <p:sp>
        <p:nvSpPr>
          <p:cNvPr id="11" name="Text 8"/>
          <p:cNvSpPr/>
          <p:nvPr/>
        </p:nvSpPr>
        <p:spPr>
          <a:xfrm>
            <a:off x="8275320" y="246888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it-IT" sz="46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it-IT" sz="4600" noProof="0" dirty="0"/>
          </a:p>
          <a:p>
            <a:pPr marL="0" indent="0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 lavoratori svantaggiati</a:t>
            </a:r>
            <a:endParaRPr lang="it-IT" sz="4600" noProof="0" dirty="0"/>
          </a:p>
        </p:txBody>
      </p:sp>
      <p:sp>
        <p:nvSpPr>
          <p:cNvPr id="12" name="Shape 9"/>
          <p:cNvSpPr/>
          <p:nvPr/>
        </p:nvSpPr>
        <p:spPr>
          <a:xfrm>
            <a:off x="8275320" y="3794760"/>
            <a:ext cx="27432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13" name="Text 10"/>
          <p:cNvSpPr/>
          <p:nvPr/>
        </p:nvSpPr>
        <p:spPr>
          <a:xfrm>
            <a:off x="8275320" y="3977640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it-IT" sz="3800" b="1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36,70%</a:t>
            </a:r>
            <a:endParaRPr lang="it-IT" sz="3800" noProof="0" dirty="0"/>
          </a:p>
          <a:p>
            <a:pPr marL="0" indent="0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degli 109 soci lavoratori</a:t>
            </a:r>
            <a:endParaRPr lang="it-IT" sz="3800" noProof="0" dirty="0"/>
          </a:p>
        </p:txBody>
      </p:sp>
      <p:sp>
        <p:nvSpPr>
          <p:cNvPr id="15" name="Text 11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FC3434FA-18BC-5CBD-B066-B5A317EB52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COMPOSIZIONE ANAGRAFICA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1097348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Anzianità anagrafica operatori in organico (libro paga) </a:t>
            </a:r>
            <a:endParaRPr lang="it-IT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1581912"/>
            <a:ext cx="146304" cy="146304"/>
          </a:xfrm>
          <a:prstGeom prst="ellipse">
            <a:avLst/>
          </a:prstGeom>
          <a:solidFill>
            <a:srgbClr val="2E5A88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5" name="Text 3"/>
          <p:cNvSpPr/>
          <p:nvPr/>
        </p:nvSpPr>
        <p:spPr>
          <a:xfrm>
            <a:off x="822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Uomini</a:t>
            </a:r>
            <a:endParaRPr lang="it-IT" sz="1100" noProof="0" dirty="0"/>
          </a:p>
        </p:txBody>
      </p:sp>
      <p:sp>
        <p:nvSpPr>
          <p:cNvPr id="6" name="Shape 4"/>
          <p:cNvSpPr/>
          <p:nvPr/>
        </p:nvSpPr>
        <p:spPr>
          <a:xfrm>
            <a:off x="1783080" y="1581912"/>
            <a:ext cx="146304" cy="146304"/>
          </a:xfrm>
          <a:prstGeom prst="ellipse">
            <a:avLst/>
          </a:prstGeom>
          <a:solidFill>
            <a:srgbClr val="E08A87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7" name="Text 5"/>
          <p:cNvSpPr/>
          <p:nvPr/>
        </p:nvSpPr>
        <p:spPr>
          <a:xfrm>
            <a:off x="1965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Donne</a:t>
            </a:r>
            <a:endParaRPr lang="it-IT" sz="1100" noProof="0" dirty="0"/>
          </a:p>
        </p:txBody>
      </p:sp>
      <p:graphicFrame>
        <p:nvGraphicFramePr>
          <p:cNvPr id="8" name="Chart 0"/>
          <p:cNvGraphicFramePr/>
          <p:nvPr>
            <p:extLst>
              <p:ext uri="{D42A27DB-BD31-4B8C-83A1-F6EECF244321}">
                <p14:modId xmlns:p14="http://schemas.microsoft.com/office/powerpoint/2010/main" val="3336746711"/>
              </p:ext>
            </p:extLst>
          </p:nvPr>
        </p:nvGraphicFramePr>
        <p:xfrm>
          <a:off x="640080" y="1920240"/>
          <a:ext cx="1091153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6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12" name="Image 0" descr="preencoded.png">
            <a:extLst>
              <a:ext uri="{FF2B5EF4-FFF2-40B4-BE49-F238E27FC236}">
                <a16:creationId xmlns:a16="http://schemas.microsoft.com/office/drawing/2014/main" id="{F1C3EE33-3DC8-C491-CF5D-EE99EE7369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ANZIANITÀ DI SERVIZIO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Anzianità </a:t>
            </a:r>
            <a:r>
              <a:rPr lang="it-IT" sz="3000" b="1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cooperativa operatori in organico (libro paga) </a:t>
            </a:r>
            <a:endParaRPr lang="it-IT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1581912"/>
            <a:ext cx="146304" cy="146304"/>
          </a:xfrm>
          <a:prstGeom prst="ellipse">
            <a:avLst/>
          </a:prstGeom>
          <a:solidFill>
            <a:srgbClr val="2E5A88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5" name="Text 3"/>
          <p:cNvSpPr/>
          <p:nvPr/>
        </p:nvSpPr>
        <p:spPr>
          <a:xfrm>
            <a:off x="822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Uomini</a:t>
            </a:r>
            <a:endParaRPr lang="it-IT" sz="1100" noProof="0" dirty="0"/>
          </a:p>
        </p:txBody>
      </p:sp>
      <p:sp>
        <p:nvSpPr>
          <p:cNvPr id="6" name="Shape 4"/>
          <p:cNvSpPr/>
          <p:nvPr/>
        </p:nvSpPr>
        <p:spPr>
          <a:xfrm>
            <a:off x="1783080" y="1581912"/>
            <a:ext cx="146304" cy="146304"/>
          </a:xfrm>
          <a:prstGeom prst="ellipse">
            <a:avLst/>
          </a:prstGeom>
          <a:solidFill>
            <a:srgbClr val="E08A87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7" name="Text 5"/>
          <p:cNvSpPr/>
          <p:nvPr/>
        </p:nvSpPr>
        <p:spPr>
          <a:xfrm>
            <a:off x="1965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Donne</a:t>
            </a:r>
            <a:endParaRPr lang="it-IT" sz="1100" noProof="0" dirty="0"/>
          </a:p>
        </p:txBody>
      </p:sp>
      <p:graphicFrame>
        <p:nvGraphicFramePr>
          <p:cNvPr id="8" name="Chart 0"/>
          <p:cNvGraphicFramePr/>
          <p:nvPr>
            <p:extLst>
              <p:ext uri="{D42A27DB-BD31-4B8C-83A1-F6EECF244321}">
                <p14:modId xmlns:p14="http://schemas.microsoft.com/office/powerpoint/2010/main" val="2343053888"/>
              </p:ext>
            </p:extLst>
          </p:nvPr>
        </p:nvGraphicFramePr>
        <p:xfrm>
          <a:off x="640080" y="1920240"/>
          <a:ext cx="1091153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6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12" name="Image 0" descr="preencoded.png">
            <a:extLst>
              <a:ext uri="{FF2B5EF4-FFF2-40B4-BE49-F238E27FC236}">
                <a16:creationId xmlns:a16="http://schemas.microsoft.com/office/drawing/2014/main" id="{7F06ED51-67B1-9C54-61EB-CD045320EB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etodologi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METODOLOGIA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Metodologia e principi di redazione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Metodologia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47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Bilancio Sociale della Cooperativa Sociale Quadrifoglio Tre – Handicap ed Emarginazione S.C. Onlus è stato predisposto e redatto ai sensi dell’art. 14 del D.Lgs. n. 117/2017 quale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strumento di rendicontazione delle responsabilità, dei comportamenti e dei risultati sociali, ambientali ed economici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delle attività svolte dalla cooperativa e dalla sua compagine sociale e operativa. È stato redatto internamente e in autonomia.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strumento favorisce lo sviluppo interno dei processi di rendicontazione, valutazione e controllo dei risultati, per una gestione più efficace e coerente con i nostri valori e la nostra Mission, tenendo informati associati, lavoratori e terzi e rendendo visibili, con la massima trasparenza, i risultati raggiunti nel corso dell’anno e della storia della Cooperativa.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Abbiamo redatto il Bilancio Sociale anche per “raccontare” l’operato dell’organizzazione: un documento di rendicontazione, gestione e controllo che contiene le linee guida per un comportamento socialmente responsabile, con l’obiettivo di fornire a tutti gli stakeholder un quadro complessivo delle performance e informazioni utili sulla qualità dell’attività svolta.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documento tiene conto del Decreto del Ministro del Lavoro e delle Politiche Sociali del 4 luglio 2019 – </a:t>
            </a:r>
            <a:r>
              <a:rPr lang="it-IT" sz="1400" i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Linee guida per la redazione del bilancio sociale degli enti del Terzo settore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(G.U. Serie Generale n. 186 del 9 agosto 2019).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CARATTERISTICHE CONTRATTUALI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Tipologia di contratto</a:t>
            </a:r>
            <a:endParaRPr lang="it-IT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1581912"/>
            <a:ext cx="146304" cy="146304"/>
          </a:xfrm>
          <a:prstGeom prst="ellipse">
            <a:avLst/>
          </a:prstGeom>
          <a:solidFill>
            <a:srgbClr val="2E5A88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5" name="Text 3"/>
          <p:cNvSpPr/>
          <p:nvPr/>
        </p:nvSpPr>
        <p:spPr>
          <a:xfrm>
            <a:off x="822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Uomini</a:t>
            </a:r>
            <a:endParaRPr lang="it-IT" sz="1100" noProof="0" dirty="0"/>
          </a:p>
        </p:txBody>
      </p:sp>
      <p:sp>
        <p:nvSpPr>
          <p:cNvPr id="6" name="Shape 4"/>
          <p:cNvSpPr/>
          <p:nvPr/>
        </p:nvSpPr>
        <p:spPr>
          <a:xfrm>
            <a:off x="1783080" y="1581912"/>
            <a:ext cx="146304" cy="146304"/>
          </a:xfrm>
          <a:prstGeom prst="ellipse">
            <a:avLst/>
          </a:prstGeom>
          <a:solidFill>
            <a:srgbClr val="E08A87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7" name="Text 5"/>
          <p:cNvSpPr/>
          <p:nvPr/>
        </p:nvSpPr>
        <p:spPr>
          <a:xfrm>
            <a:off x="1965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Donne</a:t>
            </a:r>
            <a:endParaRPr lang="it-IT" sz="1100" noProof="0" dirty="0"/>
          </a:p>
        </p:txBody>
      </p:sp>
      <p:graphicFrame>
        <p:nvGraphicFramePr>
          <p:cNvPr id="8" name="Chart 0"/>
          <p:cNvGraphicFramePr/>
          <p:nvPr>
            <p:extLst>
              <p:ext uri="{D42A27DB-BD31-4B8C-83A1-F6EECF244321}">
                <p14:modId xmlns:p14="http://schemas.microsoft.com/office/powerpoint/2010/main" val="1803551941"/>
              </p:ext>
            </p:extLst>
          </p:nvPr>
        </p:nvGraphicFramePr>
        <p:xfrm>
          <a:off x="640080" y="2011680"/>
          <a:ext cx="694944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hape 6"/>
          <p:cNvSpPr/>
          <p:nvPr/>
        </p:nvSpPr>
        <p:spPr>
          <a:xfrm>
            <a:off x="7955280" y="1828800"/>
            <a:ext cx="3596335" cy="3931920"/>
          </a:xfrm>
          <a:prstGeom prst="roundRect">
            <a:avLst>
              <a:gd name="adj" fmla="val 2034"/>
            </a:avLst>
          </a:prstGeom>
          <a:solidFill>
            <a:srgbClr val="F4F7FA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10" name="Text 7"/>
          <p:cNvSpPr/>
          <p:nvPr/>
        </p:nvSpPr>
        <p:spPr>
          <a:xfrm>
            <a:off x="8275320" y="210312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b="1" kern="0" spc="1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time vs Part time</a:t>
            </a:r>
            <a:endParaRPr lang="it-IT" sz="1300" noProof="0" dirty="0"/>
          </a:p>
        </p:txBody>
      </p:sp>
      <p:sp>
        <p:nvSpPr>
          <p:cNvPr id="11" name="Text 8"/>
          <p:cNvSpPr/>
          <p:nvPr/>
        </p:nvSpPr>
        <p:spPr>
          <a:xfrm>
            <a:off x="8275320" y="246888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it-IT" sz="46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</a:t>
            </a:r>
            <a:endParaRPr lang="it-IT" sz="4600" noProof="0" dirty="0"/>
          </a:p>
          <a:p>
            <a:pPr marL="0" indent="0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lavoratori part time</a:t>
            </a:r>
            <a:endParaRPr lang="it-IT" sz="4600" noProof="0" dirty="0"/>
          </a:p>
        </p:txBody>
      </p:sp>
      <p:sp>
        <p:nvSpPr>
          <p:cNvPr id="12" name="Shape 9"/>
          <p:cNvSpPr/>
          <p:nvPr/>
        </p:nvSpPr>
        <p:spPr>
          <a:xfrm>
            <a:off x="8275320" y="3794760"/>
            <a:ext cx="27432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13" name="Text 10"/>
          <p:cNvSpPr/>
          <p:nvPr/>
        </p:nvSpPr>
        <p:spPr>
          <a:xfrm>
            <a:off x="8275320" y="3977640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it-IT" sz="3800" b="1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it-IT" sz="3800" noProof="0" dirty="0"/>
          </a:p>
          <a:p>
            <a:pPr marL="0" indent="0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lavoratori full time</a:t>
            </a:r>
            <a:endParaRPr lang="it-IT" sz="3800" noProof="0" dirty="0"/>
          </a:p>
        </p:txBody>
      </p:sp>
      <p:sp>
        <p:nvSpPr>
          <p:cNvPr id="15" name="Text 11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BB1CACB2-41F7-BCC8-9A39-C358B5FCAD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CARATTERISTICHE CONTRATTUALI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Durata del contratto</a:t>
            </a:r>
            <a:endParaRPr lang="it-IT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1581912"/>
            <a:ext cx="146304" cy="146304"/>
          </a:xfrm>
          <a:prstGeom prst="ellipse">
            <a:avLst/>
          </a:prstGeom>
          <a:solidFill>
            <a:srgbClr val="2E5A88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5" name="Text 3"/>
          <p:cNvSpPr/>
          <p:nvPr/>
        </p:nvSpPr>
        <p:spPr>
          <a:xfrm>
            <a:off x="822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Uomini</a:t>
            </a:r>
            <a:endParaRPr lang="it-IT" sz="1100" noProof="0" dirty="0"/>
          </a:p>
        </p:txBody>
      </p:sp>
      <p:sp>
        <p:nvSpPr>
          <p:cNvPr id="6" name="Shape 4"/>
          <p:cNvSpPr/>
          <p:nvPr/>
        </p:nvSpPr>
        <p:spPr>
          <a:xfrm>
            <a:off x="1783080" y="1581912"/>
            <a:ext cx="146304" cy="146304"/>
          </a:xfrm>
          <a:prstGeom prst="ellipse">
            <a:avLst/>
          </a:prstGeom>
          <a:solidFill>
            <a:srgbClr val="E08A87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7" name="Text 5"/>
          <p:cNvSpPr/>
          <p:nvPr/>
        </p:nvSpPr>
        <p:spPr>
          <a:xfrm>
            <a:off x="1965960" y="1536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00" noProof="0" dirty="0">
                <a:solidFill>
                  <a:srgbClr val="223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Donne</a:t>
            </a:r>
            <a:endParaRPr lang="it-IT" sz="1100" noProof="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640080" y="2011680"/>
          <a:ext cx="694944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hape 6"/>
          <p:cNvSpPr/>
          <p:nvPr/>
        </p:nvSpPr>
        <p:spPr>
          <a:xfrm>
            <a:off x="7955280" y="1828800"/>
            <a:ext cx="3596335" cy="3931920"/>
          </a:xfrm>
          <a:prstGeom prst="roundRect">
            <a:avLst>
              <a:gd name="adj" fmla="val 2034"/>
            </a:avLst>
          </a:prstGeom>
          <a:solidFill>
            <a:srgbClr val="F4F7FA"/>
          </a:solidFill>
          <a:ln w="9525">
            <a:solidFill>
              <a:srgbClr val="E2E8F0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10" name="Text 7"/>
          <p:cNvSpPr/>
          <p:nvPr/>
        </p:nvSpPr>
        <p:spPr>
          <a:xfrm>
            <a:off x="8275320" y="210312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300" b="1" kern="0" spc="1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Stabilità del rapporto</a:t>
            </a:r>
            <a:endParaRPr lang="it-IT" sz="1300" noProof="0" dirty="0"/>
          </a:p>
        </p:txBody>
      </p:sp>
      <p:sp>
        <p:nvSpPr>
          <p:cNvPr id="11" name="Text 8"/>
          <p:cNvSpPr/>
          <p:nvPr/>
        </p:nvSpPr>
        <p:spPr>
          <a:xfrm>
            <a:off x="8275320" y="246888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it-IT" sz="4600" b="1" noProof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</a:t>
            </a:r>
            <a:endParaRPr lang="it-IT" sz="4600" noProof="0" dirty="0"/>
          </a:p>
          <a:p>
            <a:pPr marL="0" indent="0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tempo indeterminato</a:t>
            </a:r>
            <a:endParaRPr lang="it-IT" sz="4600" noProof="0" dirty="0"/>
          </a:p>
        </p:txBody>
      </p:sp>
      <p:sp>
        <p:nvSpPr>
          <p:cNvPr id="12" name="Shape 9"/>
          <p:cNvSpPr/>
          <p:nvPr/>
        </p:nvSpPr>
        <p:spPr>
          <a:xfrm>
            <a:off x="8275320" y="3794760"/>
            <a:ext cx="27432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13" name="Text 10"/>
          <p:cNvSpPr/>
          <p:nvPr/>
        </p:nvSpPr>
        <p:spPr>
          <a:xfrm>
            <a:off x="8275320" y="3977640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it-IT" sz="3800" b="1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74%</a:t>
            </a:r>
            <a:endParaRPr lang="it-IT" sz="3800" noProof="0" dirty="0"/>
          </a:p>
          <a:p>
            <a:pPr marL="0" indent="0">
              <a:buNone/>
            </a:pPr>
            <a:r>
              <a:rPr lang="it-IT" sz="130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della forza lavoro stabile</a:t>
            </a:r>
            <a:endParaRPr lang="it-IT" sz="3800" noProof="0" dirty="0"/>
          </a:p>
        </p:txBody>
      </p:sp>
      <p:sp>
        <p:nvSpPr>
          <p:cNvPr id="15" name="Text 11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46619537-0533-EAC0-EAB1-60E6FFBD79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ssenteism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PERSONE AL LAVORO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Malattie e assenteismo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persone</a:t>
            </a:r>
          </a:p>
        </p:txBody>
      </p:sp>
      <p:graphicFrame>
        <p:nvGraphicFramePr>
          <p:cNvPr id="5" name="Table"/>
          <p:cNvGraphicFramePr/>
          <p:nvPr>
            <p:extLst>
              <p:ext uri="{D42A27DB-BD31-4B8C-83A1-F6EECF244321}">
                <p14:modId xmlns:p14="http://schemas.microsoft.com/office/powerpoint/2010/main" val="2432223633"/>
              </p:ext>
            </p:extLst>
          </p:nvPr>
        </p:nvGraphicFramePr>
        <p:xfrm>
          <a:off x="640080" y="1680000"/>
          <a:ext cx="6600000" cy="2800000"/>
        </p:xfrm>
        <a:graphic>
          <a:graphicData uri="http://schemas.openxmlformats.org/drawingml/2006/table">
            <a:tbl>
              <a:tblPr firstRow="1"/>
              <a:tblGrid>
                <a:gridCol w="40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300" b="1" kern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Indicatore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300" b="1" kern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3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Ore lavorate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30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87.592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3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Totale ore di assenza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30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16.160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3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Totale ore assenza per malattia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30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6.362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30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Totale ore assenza per infortunio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30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2.636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Note"/>
          <p:cNvSpPr/>
          <p:nvPr/>
        </p:nvSpPr>
        <p:spPr>
          <a:xfrm>
            <a:off x="7540080" y="1680000"/>
            <a:ext cx="4011535" cy="26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tasso di assenteismo è dato dal rapporto tra ore di assenza e ore lavorate.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umeri sintes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SINTESI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Numeri e attività in sintesi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sintesi</a:t>
            </a:r>
          </a:p>
        </p:txBody>
      </p:sp>
      <p:sp>
        <p:nvSpPr>
          <p:cNvPr id="5" name="Stat"/>
          <p:cNvSpPr/>
          <p:nvPr/>
        </p:nvSpPr>
        <p:spPr>
          <a:xfrm>
            <a:off x="640080" y="1680000"/>
            <a:ext cx="3437178" cy="15000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E2E8F0"/>
            </a:solidFill>
          </a:ln>
        </p:spPr>
        <p:txBody>
          <a:bodyPr rtlCol="0" anchor="ctr"/>
          <a:lstStyle/>
          <a:p>
            <a:pPr algn="l">
              <a:buNone/>
            </a:pPr>
            <a:endParaRPr lang="it-IT"/>
          </a:p>
        </p:txBody>
      </p:sp>
      <p:sp>
        <p:nvSpPr>
          <p:cNvPr id="6" name="StatT"/>
          <p:cNvSpPr/>
          <p:nvPr/>
        </p:nvSpPr>
        <p:spPr>
          <a:xfrm>
            <a:off x="860080" y="1860000"/>
            <a:ext cx="2997178" cy="114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120"/>
              </a:spcAft>
              <a:buNone/>
            </a:pPr>
            <a:r>
              <a:rPr lang="it-IT" sz="4000" b="1" kern="0" dirty="0">
                <a:solidFill>
                  <a:srgbClr val="C049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2.039.713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it-IT" sz="11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Valore della produzione 2025 (€)</a:t>
            </a:r>
          </a:p>
        </p:txBody>
      </p:sp>
      <p:sp>
        <p:nvSpPr>
          <p:cNvPr id="7" name="Stat"/>
          <p:cNvSpPr/>
          <p:nvPr/>
        </p:nvSpPr>
        <p:spPr>
          <a:xfrm>
            <a:off x="4377258" y="1680000"/>
            <a:ext cx="3437178" cy="15000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E2E8F0"/>
            </a:solidFill>
          </a:ln>
        </p:spPr>
        <p:txBody>
          <a:bodyPr rtlCol="0" anchor="ctr"/>
          <a:lstStyle/>
          <a:p>
            <a:pPr algn="l">
              <a:buNone/>
            </a:pPr>
            <a:endParaRPr lang="it-IT"/>
          </a:p>
        </p:txBody>
      </p:sp>
      <p:sp>
        <p:nvSpPr>
          <p:cNvPr id="8" name="StatT"/>
          <p:cNvSpPr/>
          <p:nvPr/>
        </p:nvSpPr>
        <p:spPr>
          <a:xfrm>
            <a:off x="4597258" y="1860000"/>
            <a:ext cx="2997178" cy="114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120"/>
              </a:spcAft>
              <a:buNone/>
            </a:pPr>
            <a:r>
              <a:rPr lang="it-IT" sz="4000" b="1" kern="0" dirty="0">
                <a:solidFill>
                  <a:srgbClr val="C049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109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it-IT" sz="11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Pianta organica al 31.12.2025</a:t>
            </a:r>
          </a:p>
        </p:txBody>
      </p:sp>
      <p:sp>
        <p:nvSpPr>
          <p:cNvPr id="9" name="Stat"/>
          <p:cNvSpPr/>
          <p:nvPr/>
        </p:nvSpPr>
        <p:spPr>
          <a:xfrm>
            <a:off x="8114436" y="1680000"/>
            <a:ext cx="3437178" cy="15000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E2E8F0"/>
            </a:solidFill>
          </a:ln>
        </p:spPr>
        <p:txBody>
          <a:bodyPr rtlCol="0" anchor="ctr"/>
          <a:lstStyle/>
          <a:p>
            <a:pPr algn="l">
              <a:buNone/>
            </a:pPr>
            <a:endParaRPr lang="it-IT"/>
          </a:p>
        </p:txBody>
      </p:sp>
      <p:sp>
        <p:nvSpPr>
          <p:cNvPr id="10" name="StatT"/>
          <p:cNvSpPr/>
          <p:nvPr/>
        </p:nvSpPr>
        <p:spPr>
          <a:xfrm>
            <a:off x="8334436" y="1860000"/>
            <a:ext cx="2997178" cy="114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120"/>
              </a:spcAft>
              <a:buNone/>
            </a:pPr>
            <a:r>
              <a:rPr lang="it-IT" sz="4000" b="1" kern="0" dirty="0">
                <a:solidFill>
                  <a:srgbClr val="C049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it-IT" sz="11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Regioni in cui opera la Cooperativa</a:t>
            </a:r>
          </a:p>
        </p:txBody>
      </p:sp>
      <p:sp>
        <p:nvSpPr>
          <p:cNvPr id="11" name="Stat"/>
          <p:cNvSpPr/>
          <p:nvPr/>
        </p:nvSpPr>
        <p:spPr>
          <a:xfrm>
            <a:off x="640080" y="3440000"/>
            <a:ext cx="3437178" cy="15000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E2E8F0"/>
            </a:solidFill>
          </a:ln>
        </p:spPr>
        <p:txBody>
          <a:bodyPr rtlCol="0" anchor="ctr"/>
          <a:lstStyle/>
          <a:p>
            <a:pPr algn="l">
              <a:buNone/>
            </a:pPr>
            <a:endParaRPr lang="it-IT"/>
          </a:p>
        </p:txBody>
      </p:sp>
      <p:sp>
        <p:nvSpPr>
          <p:cNvPr id="12" name="StatT"/>
          <p:cNvSpPr/>
          <p:nvPr/>
        </p:nvSpPr>
        <p:spPr>
          <a:xfrm>
            <a:off x="860080" y="3620000"/>
            <a:ext cx="2997178" cy="114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120"/>
              </a:spcAft>
              <a:buNone/>
            </a:pPr>
            <a:r>
              <a:rPr lang="it-IT" sz="4000" b="1" kern="0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25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it-IT" sz="11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 gestiti dalla Cooperativa</a:t>
            </a:r>
          </a:p>
        </p:txBody>
      </p:sp>
      <p:sp>
        <p:nvSpPr>
          <p:cNvPr id="13" name="Stat"/>
          <p:cNvSpPr/>
          <p:nvPr/>
        </p:nvSpPr>
        <p:spPr>
          <a:xfrm>
            <a:off x="4377258" y="3440000"/>
            <a:ext cx="3437178" cy="15000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E2E8F0"/>
            </a:solidFill>
          </a:ln>
        </p:spPr>
        <p:txBody>
          <a:bodyPr rtlCol="0" anchor="ctr"/>
          <a:lstStyle/>
          <a:p>
            <a:pPr algn="l">
              <a:buNone/>
            </a:pPr>
            <a:endParaRPr lang="it-IT"/>
          </a:p>
        </p:txBody>
      </p:sp>
      <p:sp>
        <p:nvSpPr>
          <p:cNvPr id="14" name="StatT"/>
          <p:cNvSpPr/>
          <p:nvPr/>
        </p:nvSpPr>
        <p:spPr>
          <a:xfrm>
            <a:off x="4597258" y="3620000"/>
            <a:ext cx="2997178" cy="114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120"/>
              </a:spcAft>
              <a:buNone/>
            </a:pPr>
            <a:r>
              <a:rPr lang="it-IT" sz="4000" b="1" kern="0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it-IT" sz="11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Certificazioni di qualità possedute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imensio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SITUAZIONE ECONOMICA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Dimensione numerica dei servizi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Situazione economica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32880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valore della produzione della Quadrifoglio Tre è generato da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 cimiteriali, servizi di pulizia e bidellaggio, servizi ausiliari e di supporto all’assistenza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e, in misura minore, da progetti di pubblica utilità e ricavi diversi. Il dettaglio economico dell’esercizio 2025, con il confronto rispetto al 2024, è riportato nella pagina Sintesi economica.</a:t>
            </a:r>
          </a:p>
          <a:p>
            <a:pPr marL="0" indent="0" algn="just">
              <a:spcAft>
                <a:spcPts val="440"/>
              </a:spcAft>
              <a:buNone/>
            </a:pPr>
            <a:endParaRPr lang="it-IT" sz="1400" kern="0" dirty="0">
              <a:solidFill>
                <a:srgbClr val="6B778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Cooperativa assicura inoltre: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l’adozione di protocolli specifici a garanzia dell’utenza, degli operatori e degli standard qualitativi;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rispetto dei CCNL e del Regolamento interno approvato dall’Assemblea dei Soci;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rispetto del D.Lgs. 81/2008 in materia di sicurezza e del GDPR (Reg. UE 2016/679);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rispetto del Codice degli appalti e degli adempimenti fiscali, tributari e contributivi (INPS, INAIL).</a:t>
            </a:r>
          </a:p>
          <a:p>
            <a:pPr marL="0" indent="0" algn="just">
              <a:spcBef>
                <a:spcPts val="160"/>
              </a:spcBef>
              <a:spcAft>
                <a:spcPts val="440"/>
              </a:spcAft>
              <a:buNone/>
            </a:pPr>
            <a:endParaRPr lang="it-IT" sz="1400" kern="0" dirty="0">
              <a:solidFill>
                <a:srgbClr val="6B778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spcBef>
                <a:spcPts val="160"/>
              </a:spcBef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Nella redazione del bilancio d’esercizio si applicano i principi contabili nazionali OIC, integrati ove mancanti dai principi internazionali IAS/IFRS, e gli artt. 2423-2435 c.c.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150" b="1" kern="0" spc="300" noProof="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SINTESI ECONOMICA</a:t>
            </a:r>
            <a:endParaRPr lang="it-IT" sz="1150" noProof="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3000" b="1" noProof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Sintesi di bilancio - esercizio 2025</a:t>
            </a:r>
            <a:endParaRPr lang="it-IT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150" i="1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Ultimo bilancio approvato · valori in euro (confronto 2025 / 2024)</a:t>
            </a:r>
            <a:endParaRPr lang="it-IT" sz="1150" noProof="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727645"/>
              </p:ext>
            </p:extLst>
          </p:nvPr>
        </p:nvGraphicFramePr>
        <p:xfrm>
          <a:off x="640080" y="1783080"/>
          <a:ext cx="5486400" cy="4096512"/>
        </p:xfrm>
        <a:graphic>
          <a:graphicData uri="http://schemas.openxmlformats.org/drawingml/2006/table">
            <a:tbl>
              <a:tblPr/>
              <a:tblGrid>
                <a:gridCol w="2331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15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STATO PATRIMONIALE</a:t>
                      </a:r>
                      <a:endParaRPr lang="it-IT" sz="11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15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2025</a:t>
                      </a:r>
                      <a:endParaRPr lang="it-IT" sz="11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15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it-IT" sz="11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15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Diff.</a:t>
                      </a:r>
                      <a:endParaRPr lang="it-IT" sz="11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Immobilizzazioni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2.359.619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2.411.884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-52.265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Clienti e crediti diversi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930.945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1.108.028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-177.083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Cassa e Banche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308.811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298.580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E7D5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+10.231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Ratei e risconti attivi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3.954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4.855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-901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Totale attività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3.603.329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3.823.347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-220.018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Capitale Sociale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12.375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2.350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E7D5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+10.025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Riserve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2.416.370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2.633.729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-217.359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Utile d'esercizio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-460.474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-217.359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-243.115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Totale Patrimonio Netto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1.968.271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2.418.720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-450.449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Fondi per rischi ed oneri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7.000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7.000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E7D5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Trattamento Fine Rapporto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9.671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9.938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-267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Ratei e risconti passivi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122.502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137.827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-15.325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Totale Passività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3.603.329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3.823.347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-220.018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3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159464"/>
              </p:ext>
            </p:extLst>
          </p:nvPr>
        </p:nvGraphicFramePr>
        <p:xfrm>
          <a:off x="6428232" y="1783080"/>
          <a:ext cx="5486400" cy="2633472"/>
        </p:xfrm>
        <a:graphic>
          <a:graphicData uri="http://schemas.openxmlformats.org/drawingml/2006/table">
            <a:tbl>
              <a:tblPr/>
              <a:tblGrid>
                <a:gridCol w="2331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15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CONTO ECONOMICO</a:t>
                      </a:r>
                      <a:endParaRPr lang="it-IT" sz="11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15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2025</a:t>
                      </a:r>
                      <a:endParaRPr lang="it-IT" sz="11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15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it-IT" sz="11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15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Diff.</a:t>
                      </a:r>
                      <a:endParaRPr lang="it-IT" sz="11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Valore della Produzione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2.039.713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1.836.473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1" noProof="0" dirty="0">
                          <a:solidFill>
                            <a:srgbClr val="2E7D5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+203.240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Costo della Produzione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2.500.677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2.053.677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E7D5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+447.000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 cui costo del Personale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1.381.311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1.282.826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E7D5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+98.485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Diff. Valore e Costi </a:t>
                      </a:r>
                      <a:r>
                        <a:rPr lang="it-IT" sz="1050" b="1" noProof="0" dirty="0" err="1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</a:t>
                      </a:r>
                      <a:r>
                        <a:rPr lang="it-IT" sz="10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.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-460.964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-217.204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-243.760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Proventi e oneri finanziari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-155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E7D5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+645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Utile prima delle imposte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-460.474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-217.359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-243.115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Imposte sul reddito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E7D5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b="1" noProof="0" dirty="0">
                          <a:solidFill>
                            <a:srgbClr val="1F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Utile d'esercizio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-460.474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-217.359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50" b="1" noProof="0" dirty="0">
                          <a:solidFill>
                            <a:srgbClr val="C049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-243.115</a:t>
                      </a:r>
                      <a:endParaRPr lang="it-IT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Text 3"/>
          <p:cNvSpPr/>
          <p:nvPr/>
        </p:nvSpPr>
        <p:spPr>
          <a:xfrm>
            <a:off x="64008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endParaRPr lang="it-IT" sz="950" noProof="0" dirty="0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8FC4B6A2-C641-6B95-1DB2-BC8168ED66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Qualità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QUALITÀ E CERTIFICAZIONI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Politica della qualità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Qualità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47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valori sui quali si basa la Cooperativa sono: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clienti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(committenti e fruitori): giudici del grado di servizio offerto, ciascuno in relazione alle proprie necessità.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servizi erogati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la soddisfazione delle aspettative di committenti e fruitori è elemento irrinunciabile per la promozione delle nostre capacità e della nostra immagine.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soci lavoratori e il personale dipendente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patrimonio insostituibile, di cui sviluppiamo professionalità, responsabilità e partecipazione, anche mediante formazione e garanzia di salute e sicurezza.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risultati economici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misura dell’efficacia e dell’efficienza con cui soddisfiamo i clienti e garantiamo il buon andamento della Cooperativa.</a:t>
            </a:r>
          </a:p>
          <a:p>
            <a:pPr marL="0" indent="0" algn="just">
              <a:spcBef>
                <a:spcPts val="160"/>
              </a:spcBef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sistema organizzativo, ispirato alle norme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ci impegna a rispettare la normativa cogente e lo statuto, a coinvolgere tutti i collaboratori e a migliorare con continuità i servizi, la soddisfazione dei clienti, la responsabilità sociale e le condizioni di salute e sicurezza.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ertificazion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QUALITÀ E CERTIFICAZIONI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Certificazioni e sicurezza </a:t>
            </a:r>
            <a:r>
              <a:rPr lang="it-IT" sz="32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9001:2015</a:t>
            </a:r>
            <a:r>
              <a:rPr lang="it-IT" sz="3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it-IT" sz="3000" b="1" kern="0" dirty="0">
              <a:solidFill>
                <a:srgbClr val="1F3A5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Qualità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15000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Cooperativa dispone di un sistema di gestione della qualità conforme alla norma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 EN ISO 9001:2015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 le seguenti attività:</a:t>
            </a:r>
          </a:p>
          <a:p>
            <a:pPr marL="245000" indent="-245000" algn="just">
              <a:spcAft>
                <a:spcPts val="15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 ed erogazione di promozione e attivazione di inserimento sociale e integrazione lavorativa a favore di soggetti svantaggiati;</a:t>
            </a:r>
          </a:p>
          <a:p>
            <a:pPr marL="245000" indent="-245000" algn="just">
              <a:spcAft>
                <a:spcPts val="15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 ed erogazione di servizi di pulizia, sorveglianza alunni nelle scuole e servizi cimiteriali.</a:t>
            </a:r>
          </a:p>
          <a:p>
            <a:pPr marL="0" indent="0" algn="just">
              <a:spcBef>
                <a:spcPts val="120"/>
              </a:spcBef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rispetto delle procedure e degli standard ISO 9001 consente di governare i processi aziendali secondo un sistema di controllo oggettivo e trasparente, a garanzia sia della qualità dei servizi sia dei percorsi di inserimento sviluppati al loro interno.</a:t>
            </a:r>
          </a:p>
        </p:txBody>
      </p:sp>
      <p:graphicFrame>
        <p:nvGraphicFramePr>
          <p:cNvPr id="6" name="Table"/>
          <p:cNvGraphicFramePr/>
          <p:nvPr>
            <p:extLst>
              <p:ext uri="{D42A27DB-BD31-4B8C-83A1-F6EECF244321}">
                <p14:modId xmlns:p14="http://schemas.microsoft.com/office/powerpoint/2010/main" val="3130366733"/>
              </p:ext>
            </p:extLst>
          </p:nvPr>
        </p:nvGraphicFramePr>
        <p:xfrm>
          <a:off x="640232" y="3630000"/>
          <a:ext cx="10911535" cy="1500000"/>
        </p:xfrm>
        <a:graphic>
          <a:graphicData uri="http://schemas.openxmlformats.org/drawingml/2006/table">
            <a:tbl>
              <a:tblPr firstRow="1"/>
              <a:tblGrid>
                <a:gridCol w="7638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80" b="1" kern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Frequenza e gravità degli infortuni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80" b="1" kern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8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Ore lavorate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8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87.592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8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Giorni di assenza per infortunio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8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663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8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Numero di infortuni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8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8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Ore infortunio retribuite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it-IT" sz="1080" kern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2.636</a:t>
                      </a:r>
                      <a:endParaRPr lang="it-IT" sz="1080" kern="0" dirty="0">
                        <a:latin typeface="Calibri" pitchFamily="34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sponsabilità socia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RESPONSABILITÀ SOCIALE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Sistema di gestione per la responsabilità sociale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Responsabilità sociale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47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200"/>
              </a:spcAft>
              <a:buNone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Assenza di lavoro infantile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Anche nell’esercizio non sono pervenute segnalazioni di lavoro minorile da fornitori e clienti; la Cooperativa non ha utilizzato forza lavoro minorile.</a:t>
            </a:r>
          </a:p>
          <a:p>
            <a:pPr marL="0" indent="0" algn="just">
              <a:spcBef>
                <a:spcPts val="360"/>
              </a:spcBef>
              <a:spcAft>
                <a:spcPts val="200"/>
              </a:spcAft>
              <a:buNone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Assenza di lavoro forzato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sono pervenute segnalazioni di anomalie in ambito etico o di sfruttamento dei lavoratori.</a:t>
            </a:r>
          </a:p>
          <a:p>
            <a:pPr marL="0" indent="0" algn="just">
              <a:spcBef>
                <a:spcPts val="360"/>
              </a:spcBef>
              <a:spcAft>
                <a:spcPts val="200"/>
              </a:spcAft>
              <a:buNone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Orario di lavoro e remunerazione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applica il </a:t>
            </a:r>
            <a:r>
              <a:rPr lang="it-IT" sz="122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CCNL Cooperative Sociali</a:t>
            </a: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(monte ore massimo 165 ore mensili e 38 settimanali). La percentuale di contratti rispondenti al ruolo ricoperto è pari al 100%. Si conferma la piena applicazione dell’art. 16 del D.Lgs. 117/2017: trattamento non inferiore ai contratti collettivi e differenza retributiva non superiore al rapporto 1:8 (retribuzione annua lorda), per i rapporti costituiti dopo il 03.08.2017.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mbien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AMBIENTE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Gestione ambientale ISO 14001:2015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Ambiente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47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Cooperativa possiede fin dal 2017 la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Certificazione di Gestione Ambientale UNI EN ISO 14001:2015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(nr. GA-2017/0282 AENOR), che comporta un impegno costante nell’analisi e nel controllo dei propri aspetti ambientali rispetto alle attività svolte.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L’organizzazione garantisce la capacità di gestire i propri processi nella salvaguardia dell’ambiente e di migliorare la gestione degli aspetti dell’attività con ricadute dirette e indirette. La motivazione di fondo è la volontà di organizzare un’impresa attenta alla tutela dell’ambiente e a un utilizzo consapevole delle risorse, nel rispetto delle generazioni future.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generale l’impatto dell’organizzazione e delle sue strategie sullo sviluppo sostenibile non è significativo, in virtù dell’oggetto sociale e della connotazione non produttiva dell’attività; nell’esercizio la Cooperativa ha raggiunto gli obiettivi di sostenibilità ambientale.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incipi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METODOLOGIA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Principi di redazione</a:t>
            </a:r>
          </a:p>
        </p:txBody>
      </p:sp>
      <p:sp>
        <p:nvSpPr>
          <p:cNvPr id="4" name="Subtitle"/>
          <p:cNvSpPr/>
          <p:nvPr/>
        </p:nvSpPr>
        <p:spPr>
          <a:xfrm>
            <a:off x="640080" y="1560000"/>
            <a:ext cx="10911535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400" i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 condivisi dalla Cooperativa nella stesura del Bilancio Sociale</a:t>
            </a:r>
          </a:p>
        </p:txBody>
      </p:sp>
      <p:sp>
        <p:nvSpPr>
          <p:cNvPr id="5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</a:t>
            </a:r>
          </a:p>
        </p:txBody>
      </p:sp>
      <p:sp>
        <p:nvSpPr>
          <p:cNvPr id="6" name="Body"/>
          <p:cNvSpPr/>
          <p:nvPr/>
        </p:nvSpPr>
        <p:spPr>
          <a:xfrm>
            <a:off x="640080" y="1940000"/>
            <a:ext cx="10911535" cy="435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2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Rilevanza – </a:t>
            </a: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sono riportate solo le informazioni rilevanti per la comprensione della situazione e dell’andamento dell’ente e degli impatti economici, sociali e ambientali dell’attività.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2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Completezza – </a:t>
            </a: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identificazione dei principali stakeholder che influenzano o possono essere influenzati, evidenziando le informazioni utili a valutare i risultati sociali, economici e ambientali.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2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Trasparenza – </a:t>
            </a: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tutti i destinatari sono posti in condizione di comprendere il procedimento logico di rilevazione, riclassificazione e formazione, nelle sue componenti procedurali e tecniche.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2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Neutralità – </a:t>
            </a: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Bilancio Sociale è imparziale e indipendente da interessi di parte o di particolari coalizioni.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2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Competenza di periodo – </a:t>
            </a: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effetti sociali sono rilevati nel momento in cui si manifestano (maturazione e realizzazione dell’impatto sociale).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2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Comparabilità – </a:t>
            </a: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il confronto fra bilanci differenziati nel tempo o con bilanci di altre aziende del medesimo settore.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2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Comprensibilità e chiarezza – </a:t>
            </a: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informazioni esposte in maniera chiara e accessibile a tutti i lettori, anche non esperti.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2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Veridicità e verificabilità – </a:t>
            </a: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dati riportati fanno riferimento alle fonti informative utilizzate.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2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Attendibilità – </a:t>
            </a: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dati sono reali e forniti in modo oggettivo, non sovrastimati se positivi e non sottostimati se negativi.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ornitor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ALTRE INFORMAZIONI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Fornitori</a:t>
            </a:r>
          </a:p>
        </p:txBody>
      </p:sp>
      <p:sp>
        <p:nvSpPr>
          <p:cNvPr id="4" name="Subtitle"/>
          <p:cNvSpPr/>
          <p:nvPr/>
        </p:nvSpPr>
        <p:spPr>
          <a:xfrm>
            <a:off x="640080" y="1560000"/>
            <a:ext cx="10911535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400" i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Nell’esercizio non si sono registrati contenziosi né contestazioni su qualità e ambiente</a:t>
            </a:r>
          </a:p>
        </p:txBody>
      </p:sp>
      <p:sp>
        <p:nvSpPr>
          <p:cNvPr id="5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Fornitori</a:t>
            </a:r>
          </a:p>
        </p:txBody>
      </p:sp>
      <p:sp>
        <p:nvSpPr>
          <p:cNvPr id="6" name="Body"/>
          <p:cNvSpPr/>
          <p:nvPr/>
        </p:nvSpPr>
        <p:spPr>
          <a:xfrm>
            <a:off x="640080" y="1940000"/>
            <a:ext cx="10911535" cy="435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forniture di beni e servizi sono disciplinate da una procedura di acquisto ispirata ai principi di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economicità, efficacia, correttezza, libera concorrenza, non discriminazione e parità di trattamento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 algn="l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scelta del fornitore si basa su un’analisi svolta dall’Ufficio Acquisti e dalla Direzione, con l’obiettivo di ridurre il numero dei fornitori e instaurare rapporti profittevoli e duraturi. I criteri, ove applicabili, sono:</a:t>
            </a:r>
          </a:p>
          <a:p>
            <a:pPr marL="245000" indent="-245000" algn="l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Affidabilità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esperienza, qualità costante, puntualità di consegna, rispetto degli accordi.</a:t>
            </a:r>
          </a:p>
          <a:p>
            <a:pPr marL="245000" indent="-245000" algn="l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Capacità di produzione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flessibilità, adattabilità a ordini speciali, capacità di magazzinaggio.</a:t>
            </a:r>
          </a:p>
          <a:p>
            <a:pPr marL="245000" indent="-245000" algn="l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Condizioni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prezzo, termini di consegna e pagamento chiari, garanzie.</a:t>
            </a:r>
          </a:p>
          <a:p>
            <a:pPr marL="245000" indent="-245000" algn="l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Prodotto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qualità, assortimento, servizio alla clientela, ricerca e sviluppo.</a:t>
            </a:r>
          </a:p>
          <a:p>
            <a:pPr marL="245000" indent="-245000" algn="l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Formazione sul prodotto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per un utilizzo idoneo che ne garantisca funzionalità e durata.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gano di control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ORGANO DI CONTROLLO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Monitoraggio dell’organo di controllo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Controllo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7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Quale organo di controllo è stato nominato in data 20.06.2025 dall’Assemblea un </a:t>
            </a:r>
            <a:r>
              <a:rPr lang="it-IT" sz="122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Collegio Sindacale</a:t>
            </a: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3 membri effettivi in possesso dei requisiti di legge, in carica per tre anni.</a:t>
            </a:r>
          </a:p>
        </p:txBody>
      </p:sp>
      <p:graphicFrame>
        <p:nvGraphicFramePr>
          <p:cNvPr id="6" name="Table"/>
          <p:cNvGraphicFramePr/>
          <p:nvPr>
            <p:extLst>
              <p:ext uri="{D42A27DB-BD31-4B8C-83A1-F6EECF244321}">
                <p14:modId xmlns:p14="http://schemas.microsoft.com/office/powerpoint/2010/main" val="4213174421"/>
              </p:ext>
            </p:extLst>
          </p:nvPr>
        </p:nvGraphicFramePr>
        <p:xfrm>
          <a:off x="640080" y="2320000"/>
          <a:ext cx="6300000" cy="1800000"/>
        </p:xfrm>
        <a:graphic>
          <a:graphicData uri="http://schemas.openxmlformats.org/drawingml/2006/table">
            <a:tbl>
              <a:tblPr firstRow="1"/>
              <a:tblGrid>
                <a:gridCol w="365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b="1" kern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b="1" kern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Carica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1F3A5F"/>
                      </a:solidFill>
                    </a:lnT>
                    <a:lnB w="6350">
                      <a:solidFill>
                        <a:srgbClr val="1F3A5F"/>
                      </a:solidFill>
                    </a:lnB>
                    <a:solidFill>
                      <a:srgbClr val="1F3A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Giai Carlo Giovanni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Presidente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 cap="flat" cmpd="sng" algn="ctr">
                      <a:solidFill>
                        <a:srgbClr val="1F3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Consorti Fabio 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Sindaco Effettivo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Saladini Claudio Emilio 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Sindaco Effettivo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Vaschetti Fiorella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Sindaco Supplente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kern="0" dirty="0">
                          <a:solidFill>
                            <a:srgbClr val="2231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Vittone Paolo 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it-IT" sz="1050" kern="0" dirty="0"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Sindaco Supplente</a:t>
                      </a:r>
                    </a:p>
                  </a:txBody>
                  <a:tcPr marL="68580" marR="68580" marT="34290" marB="3429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E2E8F0"/>
                      </a:solidFill>
                    </a:lnT>
                    <a:lnB w="6350">
                      <a:solidFill>
                        <a:srgbClr val="E2E8F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Side"/>
          <p:cNvSpPr/>
          <p:nvPr/>
        </p:nvSpPr>
        <p:spPr>
          <a:xfrm>
            <a:off x="7290080" y="2320000"/>
            <a:ext cx="4261535" cy="26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240"/>
              </a:spcAft>
              <a:buNone/>
            </a:pPr>
            <a:r>
              <a:rPr lang="it-IT" sz="11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Collegio competono i doveri e i poteri di cui agli artt. 2403 e 2403-bis c.c. e la revisione legale dei conti (art. 2409-bis c.c.), svolta secondo i principi ISA Italia con verifiche trimestrali senza rilievi.</a:t>
            </a:r>
          </a:p>
          <a:p>
            <a:pPr marL="0" indent="0" algn="just">
              <a:spcAft>
                <a:spcPts val="240"/>
              </a:spcAft>
              <a:buNone/>
            </a:pPr>
            <a:r>
              <a:rPr lang="it-IT" sz="11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 inoltre costituito l’</a:t>
            </a:r>
            <a:r>
              <a:rPr lang="it-IT" sz="11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Organismo di Vigilanza L. 231/2001</a:t>
            </a:r>
            <a:r>
              <a:rPr lang="it-IT" sz="1100" kern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it-IT" sz="11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rappresentato dall’Avv. Massimiliano Genco.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icurezz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SICUREZZA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cultura della sicurezza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Sicurezza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47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Consideriamo le persone il punto di partenza e il fine ultimo di ogni azione: lavoriamo per garantire la sicurezza di ciascuno e azzerare il verificarsi di incidenti, diffondendo e rafforzando questa cultura fra tutti i soci attraverso campagne, workshop, didattica frontale e videoclip sulle lesson learned.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Adottiamo un approccio al </a:t>
            </a:r>
            <a:r>
              <a:rPr lang="it-IT" sz="122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miglioramento continuo</a:t>
            </a: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con procedure calibrate e differenziate a seconda degli appalti, e coinvolgiamo top management, imprese appaltatrici e comunità locali nelle attività di sensibilizzazione.</a:t>
            </a:r>
          </a:p>
          <a:p>
            <a:pPr marL="0" indent="0" algn="just">
              <a:spcBef>
                <a:spcPts val="360"/>
              </a:spcBef>
              <a:spcAft>
                <a:spcPts val="200"/>
              </a:spcAft>
              <a:buNone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Sorveglianza sanitaria e riunioni periodiche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Tutti i lavoratori sono sottoposti a sorveglianza sanitaria periodica (art. 41 D.Lgs. 81/08): visite periodiche, prime visite, straordinarie, per cambio mansione e di riammissione, con particolare attenzione alla Movimentazione Manuale dei Carichi (MMC). Le riunioni periodiche (DDL, RSPP, MC, RLS e Coordinatori) sono l’occasione per aggiornare il DVR, il protocollo sanitario e i programmi di formazione, e per individuare azioni di miglioramento.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scelta dei </a:t>
            </a:r>
            <a:r>
              <a:rPr lang="it-IT" sz="122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Dispositivi di Protezione Individuale (DPI)</a:t>
            </a: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è orientata al tipo di rischio, ai rischi correlati in caso di infortunio e al personale coinvolto, sulla base di studi di efficacia e di normative tecniche di adeguatezza.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F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07672" y="502920"/>
            <a:ext cx="4735383" cy="60350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594360"/>
            <a:ext cx="3200400" cy="1170432"/>
          </a:xfrm>
          <a:prstGeom prst="roundRect">
            <a:avLst>
              <a:gd name="adj" fmla="val 7813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5" name="Text 1"/>
          <p:cNvSpPr/>
          <p:nvPr/>
        </p:nvSpPr>
        <p:spPr>
          <a:xfrm>
            <a:off x="640080" y="21488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800" b="1" kern="0" spc="300" noProof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SIAMO PRESENTI IN</a:t>
            </a:r>
            <a:endParaRPr lang="it-IT" sz="1800" noProof="0" dirty="0"/>
          </a:p>
        </p:txBody>
      </p:sp>
      <p:sp>
        <p:nvSpPr>
          <p:cNvPr id="6" name="Text 2"/>
          <p:cNvSpPr/>
          <p:nvPr/>
        </p:nvSpPr>
        <p:spPr>
          <a:xfrm>
            <a:off x="640080" y="2542032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regioni italiane</a:t>
            </a:r>
            <a:endParaRPr lang="it-IT" sz="4000" noProof="0" dirty="0"/>
          </a:p>
        </p:txBody>
      </p:sp>
      <p:sp>
        <p:nvSpPr>
          <p:cNvPr id="7" name="Shape 3"/>
          <p:cNvSpPr/>
          <p:nvPr/>
        </p:nvSpPr>
        <p:spPr>
          <a:xfrm>
            <a:off x="658368" y="3566160"/>
            <a:ext cx="137160" cy="137160"/>
          </a:xfrm>
          <a:prstGeom prst="ellipse">
            <a:avLst/>
          </a:prstGeom>
          <a:solidFill>
            <a:srgbClr val="3E7CB1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8" name="Text 4"/>
          <p:cNvSpPr/>
          <p:nvPr/>
        </p:nvSpPr>
        <p:spPr>
          <a:xfrm>
            <a:off x="932688" y="34838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5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Abruzzo</a:t>
            </a:r>
            <a:endParaRPr lang="it-IT" sz="1500" noProof="0" dirty="0"/>
          </a:p>
        </p:txBody>
      </p:sp>
      <p:sp>
        <p:nvSpPr>
          <p:cNvPr id="9" name="Shape 5"/>
          <p:cNvSpPr/>
          <p:nvPr/>
        </p:nvSpPr>
        <p:spPr>
          <a:xfrm>
            <a:off x="658368" y="3977640"/>
            <a:ext cx="137160" cy="137160"/>
          </a:xfrm>
          <a:prstGeom prst="ellipse">
            <a:avLst/>
          </a:prstGeom>
          <a:solidFill>
            <a:srgbClr val="3E7CB1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10" name="Text 6"/>
          <p:cNvSpPr/>
          <p:nvPr/>
        </p:nvSpPr>
        <p:spPr>
          <a:xfrm>
            <a:off x="932688" y="389534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5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Emilia-Romagna</a:t>
            </a:r>
            <a:endParaRPr lang="it-IT" sz="1500" noProof="0" dirty="0"/>
          </a:p>
        </p:txBody>
      </p:sp>
      <p:sp>
        <p:nvSpPr>
          <p:cNvPr id="11" name="Shape 7"/>
          <p:cNvSpPr/>
          <p:nvPr/>
        </p:nvSpPr>
        <p:spPr>
          <a:xfrm>
            <a:off x="658368" y="4389120"/>
            <a:ext cx="137160" cy="137160"/>
          </a:xfrm>
          <a:prstGeom prst="ellipse">
            <a:avLst/>
          </a:prstGeom>
          <a:solidFill>
            <a:srgbClr val="3E7CB1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12" name="Text 8"/>
          <p:cNvSpPr/>
          <p:nvPr/>
        </p:nvSpPr>
        <p:spPr>
          <a:xfrm>
            <a:off x="932688" y="430682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5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Lombardia</a:t>
            </a:r>
            <a:endParaRPr lang="it-IT" sz="1500" noProof="0" dirty="0"/>
          </a:p>
        </p:txBody>
      </p:sp>
      <p:sp>
        <p:nvSpPr>
          <p:cNvPr id="13" name="Shape 9"/>
          <p:cNvSpPr/>
          <p:nvPr/>
        </p:nvSpPr>
        <p:spPr>
          <a:xfrm>
            <a:off x="658368" y="4800600"/>
            <a:ext cx="137160" cy="137160"/>
          </a:xfrm>
          <a:prstGeom prst="ellipse">
            <a:avLst/>
          </a:prstGeom>
          <a:solidFill>
            <a:srgbClr val="3E7CB1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14" name="Text 10"/>
          <p:cNvSpPr/>
          <p:nvPr/>
        </p:nvSpPr>
        <p:spPr>
          <a:xfrm>
            <a:off x="932688" y="471830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5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Marche</a:t>
            </a:r>
            <a:endParaRPr lang="it-IT" sz="1500" noProof="0" dirty="0"/>
          </a:p>
        </p:txBody>
      </p:sp>
      <p:sp>
        <p:nvSpPr>
          <p:cNvPr id="15" name="Shape 11"/>
          <p:cNvSpPr/>
          <p:nvPr/>
        </p:nvSpPr>
        <p:spPr>
          <a:xfrm>
            <a:off x="658368" y="5212080"/>
            <a:ext cx="137160" cy="137160"/>
          </a:xfrm>
          <a:prstGeom prst="ellipse">
            <a:avLst/>
          </a:prstGeom>
          <a:solidFill>
            <a:srgbClr val="3E7CB1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16" name="Text 12"/>
          <p:cNvSpPr/>
          <p:nvPr/>
        </p:nvSpPr>
        <p:spPr>
          <a:xfrm>
            <a:off x="932688" y="512978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5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Piemonte</a:t>
            </a:r>
            <a:endParaRPr lang="it-IT" sz="1500" noProof="0" dirty="0"/>
          </a:p>
        </p:txBody>
      </p:sp>
      <p:sp>
        <p:nvSpPr>
          <p:cNvPr id="17" name="Shape 13"/>
          <p:cNvSpPr/>
          <p:nvPr/>
        </p:nvSpPr>
        <p:spPr>
          <a:xfrm>
            <a:off x="658368" y="5623560"/>
            <a:ext cx="137160" cy="137160"/>
          </a:xfrm>
          <a:prstGeom prst="ellipse">
            <a:avLst/>
          </a:prstGeom>
          <a:solidFill>
            <a:srgbClr val="3E7CB1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18" name="Text 14"/>
          <p:cNvSpPr/>
          <p:nvPr/>
        </p:nvSpPr>
        <p:spPr>
          <a:xfrm>
            <a:off x="932688" y="55412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5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Sardegna</a:t>
            </a:r>
            <a:endParaRPr lang="it-IT" sz="1500" noProof="0" dirty="0"/>
          </a:p>
        </p:txBody>
      </p:sp>
      <p:sp>
        <p:nvSpPr>
          <p:cNvPr id="19" name="Shape 15"/>
          <p:cNvSpPr/>
          <p:nvPr/>
        </p:nvSpPr>
        <p:spPr>
          <a:xfrm>
            <a:off x="658368" y="6035040"/>
            <a:ext cx="137160" cy="137160"/>
          </a:xfrm>
          <a:prstGeom prst="ellipse">
            <a:avLst/>
          </a:prstGeom>
          <a:solidFill>
            <a:srgbClr val="3E7CB1"/>
          </a:solidFill>
          <a:ln/>
        </p:spPr>
        <p:txBody>
          <a:bodyPr/>
          <a:lstStyle/>
          <a:p>
            <a:endParaRPr lang="it-IT" noProof="0" dirty="0"/>
          </a:p>
        </p:txBody>
      </p:sp>
      <p:sp>
        <p:nvSpPr>
          <p:cNvPr id="20" name="Text 16"/>
          <p:cNvSpPr/>
          <p:nvPr/>
        </p:nvSpPr>
        <p:spPr>
          <a:xfrm>
            <a:off x="932688" y="595274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5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Valle d’Aosta</a:t>
            </a:r>
            <a:endParaRPr lang="it-IT" sz="1500" noProof="0" dirty="0"/>
          </a:p>
        </p:txBody>
      </p:sp>
      <p:sp>
        <p:nvSpPr>
          <p:cNvPr id="21" name="Text 17"/>
          <p:cNvSpPr/>
          <p:nvPr/>
        </p:nvSpPr>
        <p:spPr>
          <a:xfrm>
            <a:off x="64008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50" noProof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 dicembre 2025</a:t>
            </a:r>
            <a:endParaRPr lang="it-IT" sz="950" noProof="0" dirty="0"/>
          </a:p>
        </p:txBody>
      </p:sp>
      <p:pic>
        <p:nvPicPr>
          <p:cNvPr id="23" name="Image 1" descr="preencoded.png">
            <a:extLst>
              <a:ext uri="{FF2B5EF4-FFF2-40B4-BE49-F238E27FC236}">
                <a16:creationId xmlns:a16="http://schemas.microsoft.com/office/drawing/2014/main" id="{3E12F20B-3081-244D-0BB5-D9B52DEDA5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8932" y="749808"/>
            <a:ext cx="2502696" cy="859536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Back cov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3" name="Contatti"/>
          <p:cNvSpPr/>
          <p:nvPr/>
        </p:nvSpPr>
        <p:spPr>
          <a:xfrm>
            <a:off x="1300000" y="2500000"/>
            <a:ext cx="9000000" cy="22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200"/>
              </a:spcAft>
              <a:buNone/>
            </a:pPr>
            <a:r>
              <a:rPr lang="it-IT" sz="3200" b="1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Cooperativa Sociale Quadrifoglio Tre</a:t>
            </a:r>
          </a:p>
          <a:p>
            <a:pPr marL="0" indent="0" algn="l">
              <a:spcAft>
                <a:spcPts val="500"/>
              </a:spcAft>
              <a:buNone/>
            </a:pPr>
            <a:r>
              <a:rPr lang="it-IT" sz="160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Handicap ed Emarginazione S.C. Onlus</a:t>
            </a:r>
          </a:p>
          <a:p>
            <a:pPr marL="0" indent="0" algn="l">
              <a:spcAft>
                <a:spcPts val="120"/>
              </a:spcAft>
              <a:buNone/>
            </a:pPr>
            <a:r>
              <a:rPr lang="it-IT" sz="125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Viale Savorgnan D’Osoppo, 4/10 – 10064 Pinerolo (TO)</a:t>
            </a:r>
          </a:p>
          <a:p>
            <a:pPr marL="0" indent="0" algn="l">
              <a:spcAft>
                <a:spcPts val="120"/>
              </a:spcAft>
              <a:buNone/>
            </a:pPr>
            <a:r>
              <a:rPr lang="it-IT" sz="125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Tel. 0121-324811 · Fax 0121-324812 · info@coopquadrifoglio.com</a:t>
            </a:r>
          </a:p>
          <a:p>
            <a:pPr marL="0" indent="0" algn="l">
              <a:buNone/>
            </a:pPr>
            <a:r>
              <a:rPr lang="it-IT" sz="125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www.coopquadrifogliotre.com</a:t>
            </a: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58C98E98-7E19-3095-3E1B-AD75BCF0DB5F}"/>
              </a:ext>
            </a:extLst>
          </p:cNvPr>
          <p:cNvSpPr/>
          <p:nvPr/>
        </p:nvSpPr>
        <p:spPr>
          <a:xfrm>
            <a:off x="1300000" y="4700000"/>
            <a:ext cx="441181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B88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REDATTO DAL CDA IN COLLABORAZIONE CON (in ordine alfabetico)</a:t>
            </a:r>
            <a:endParaRPr lang="en-US" sz="1000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C82D6943-200C-0470-40B3-957D7BF1E667}"/>
              </a:ext>
            </a:extLst>
          </p:cNvPr>
          <p:cNvSpPr/>
          <p:nvPr/>
        </p:nvSpPr>
        <p:spPr>
          <a:xfrm>
            <a:off x="1300000" y="5020040"/>
            <a:ext cx="4411813" cy="10205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Dott. Paolo Bernardinello — Ufficio CED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Sig.ra Elisabetta Catarsi — Ufficio Paghe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Rag. Alice Chiri — </a:t>
            </a:r>
            <a:r>
              <a:rPr lang="en-US" sz="11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Ufficio</a:t>
            </a: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Amministrativo</a:t>
            </a:r>
            <a:endParaRPr lang="en-US" sz="115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120000"/>
              </a:lnSpc>
            </a:pPr>
            <a:r>
              <a:rPr lang="it-IT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Tahoma"/>
              </a:rPr>
              <a:t>Geom. Alberto Mohamed Maaroufi – Ufficio </a:t>
            </a:r>
            <a:r>
              <a:rPr lang="it-IT" sz="11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Tahoma"/>
              </a:rPr>
              <a:t>Ced</a:t>
            </a:r>
            <a:endParaRPr lang="en-US" sz="115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150" dirty="0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EB1C380F-D30E-1833-103F-5098CBE81039}"/>
              </a:ext>
            </a:extLst>
          </p:cNvPr>
          <p:cNvSpPr/>
          <p:nvPr/>
        </p:nvSpPr>
        <p:spPr>
          <a:xfrm>
            <a:off x="8336478" y="4670961"/>
            <a:ext cx="3408218" cy="18763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88C1523-0F2B-2DE6-188C-A23E2934E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693" y="4400439"/>
            <a:ext cx="3189787" cy="22541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incipi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METODOLOGIA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Altri principi considerati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4735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Responsabilità – 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sono state identificate le categorie di stakeholder verso cui l’azienda deve rendere conto degli effetti della propria attività.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Identificazione – 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 stata fornita la più completa informazione su proprietà e governo dell’azienda, evidenziando il paradigma etico di riferimento (valori, principi, regole e obiettivi generali – Mission).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Inclusione – 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è dato voce, direttamente o indirettamente, a tutti gli stakeholder identificati, esplicitando la metodologia di indagine e reporting adottata.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Coerenza – 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 stata fornita una descrizione esplicita della conformità delle politiche e delle scelte del management ai valori dichiarati.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Prudenza – 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effetti sociali positivi e negativi sono rappresentati in modo da non sopravvalutare il quadro della realtà aziendale.</a:t>
            </a:r>
          </a:p>
          <a:p>
            <a:pPr marL="0" indent="0" algn="just">
              <a:spcBef>
                <a:spcPts val="200"/>
              </a:spcBef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Bilancio Sociale è un documento </a:t>
            </a:r>
            <a:r>
              <a:rPr lang="it-IT" sz="1400" i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dinamico e in divenire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che rispecchia la capacità di crescita anche sul piano sociale attraverso il coinvolgimento di diversi attori e interlocutori, con attenzione all’etica, alla dottrina giuridica e ai principi contabili nazionali (OIC).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dicator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INDICATORI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Indicatori del bilancio sociale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Indicatori</a:t>
            </a:r>
          </a:p>
        </p:txBody>
      </p:sp>
      <p:sp>
        <p:nvSpPr>
          <p:cNvPr id="5" name="Body"/>
          <p:cNvSpPr/>
          <p:nvPr/>
        </p:nvSpPr>
        <p:spPr>
          <a:xfrm>
            <a:off x="640080" y="1560000"/>
            <a:ext cx="10911535" cy="10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la rendicontazione sono stati individuati un set di indicatori (</a:t>
            </a:r>
            <a:r>
              <a:rPr lang="it-IT" sz="1400" i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– Key Performance Indicator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in grado di fornire i risultati ottenuti durante l’anno 2025, richiamando anche quelli precedenti. Nella dimensione extra-contabile la Cooperativa considera tre aspetti fondamentali:</a:t>
            </a:r>
          </a:p>
        </p:txBody>
      </p:sp>
      <p:sp>
        <p:nvSpPr>
          <p:cNvPr id="6" name="Card"/>
          <p:cNvSpPr/>
          <p:nvPr/>
        </p:nvSpPr>
        <p:spPr>
          <a:xfrm>
            <a:off x="640080" y="2680000"/>
            <a:ext cx="3397178" cy="21000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E2E8F0"/>
            </a:solidFill>
          </a:ln>
        </p:spPr>
        <p:txBody>
          <a:bodyPr rtlCol="0" anchor="ctr"/>
          <a:lstStyle/>
          <a:p>
            <a:pPr algn="l">
              <a:buNone/>
            </a:pPr>
            <a:endParaRPr lang="it-IT"/>
          </a:p>
        </p:txBody>
      </p:sp>
      <p:sp>
        <p:nvSpPr>
          <p:cNvPr id="7" name="CardT"/>
          <p:cNvSpPr/>
          <p:nvPr/>
        </p:nvSpPr>
        <p:spPr>
          <a:xfrm>
            <a:off x="880080" y="2880000"/>
            <a:ext cx="2917178" cy="17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lang="it-IT" sz="1600" b="1" kern="0" dirty="0">
                <a:solidFill>
                  <a:srgbClr val="C049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Efficienza</a:t>
            </a:r>
          </a:p>
          <a:p>
            <a:pPr marL="0" indent="0" algn="l">
              <a:lnSpc>
                <a:spcPct val="106000"/>
              </a:lnSpc>
              <a:buNone/>
            </a:pP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Rapporto tra le risorse impiegate e i risultati prodotti.</a:t>
            </a:r>
          </a:p>
        </p:txBody>
      </p:sp>
      <p:sp>
        <p:nvSpPr>
          <p:cNvPr id="8" name="Card"/>
          <p:cNvSpPr/>
          <p:nvPr/>
        </p:nvSpPr>
        <p:spPr>
          <a:xfrm>
            <a:off x="4397258" y="2680000"/>
            <a:ext cx="3397178" cy="21000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E2E8F0"/>
            </a:solidFill>
          </a:ln>
        </p:spPr>
        <p:txBody>
          <a:bodyPr rtlCol="0" anchor="ctr"/>
          <a:lstStyle/>
          <a:p>
            <a:pPr algn="l">
              <a:buNone/>
            </a:pPr>
            <a:endParaRPr lang="it-IT"/>
          </a:p>
        </p:txBody>
      </p:sp>
      <p:sp>
        <p:nvSpPr>
          <p:cNvPr id="9" name="CardT"/>
          <p:cNvSpPr/>
          <p:nvPr/>
        </p:nvSpPr>
        <p:spPr>
          <a:xfrm>
            <a:off x="4637258" y="2880000"/>
            <a:ext cx="2917178" cy="17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lang="it-IT" sz="1600" b="1" kern="0" dirty="0">
                <a:solidFill>
                  <a:srgbClr val="C049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Efficacia</a:t>
            </a:r>
          </a:p>
          <a:p>
            <a:pPr marL="0" indent="0" algn="l">
              <a:lnSpc>
                <a:spcPct val="106000"/>
              </a:lnSpc>
              <a:buNone/>
            </a:pP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Rapporto tra gli obiettivi e i risultati ottenuti.</a:t>
            </a:r>
          </a:p>
        </p:txBody>
      </p:sp>
      <p:sp>
        <p:nvSpPr>
          <p:cNvPr id="10" name="Card"/>
          <p:cNvSpPr/>
          <p:nvPr/>
        </p:nvSpPr>
        <p:spPr>
          <a:xfrm>
            <a:off x="8154436" y="2680000"/>
            <a:ext cx="3397178" cy="21000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E2E8F0"/>
            </a:solidFill>
          </a:ln>
        </p:spPr>
        <p:txBody>
          <a:bodyPr rtlCol="0" anchor="ctr"/>
          <a:lstStyle/>
          <a:p>
            <a:pPr algn="l">
              <a:buNone/>
            </a:pPr>
            <a:endParaRPr lang="it-IT"/>
          </a:p>
        </p:txBody>
      </p:sp>
      <p:sp>
        <p:nvSpPr>
          <p:cNvPr id="11" name="CardT"/>
          <p:cNvSpPr/>
          <p:nvPr/>
        </p:nvSpPr>
        <p:spPr>
          <a:xfrm>
            <a:off x="8394436" y="2880000"/>
            <a:ext cx="2917178" cy="17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lang="it-IT" sz="1600" b="1" kern="0" dirty="0">
                <a:solidFill>
                  <a:srgbClr val="C049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Efficacia sociale</a:t>
            </a:r>
          </a:p>
          <a:p>
            <a:pPr marL="0" indent="0" algn="l">
              <a:lnSpc>
                <a:spcPct val="106000"/>
              </a:lnSpc>
              <a:buNone/>
            </a:pPr>
            <a:r>
              <a:rPr lang="it-IT" sz="12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Rapporto tra gli obiettivi attesi e la ricaduta generata sul contesto sociale di riferimento.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hi siam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INFORMAZIONI GENERALI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Chi siamo</a:t>
            </a:r>
          </a:p>
        </p:txBody>
      </p:sp>
      <p:sp>
        <p:nvSpPr>
          <p:cNvPr id="4" name="Subtitle"/>
          <p:cNvSpPr/>
          <p:nvPr/>
        </p:nvSpPr>
        <p:spPr>
          <a:xfrm>
            <a:off x="640080" y="1560000"/>
            <a:ext cx="10911535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250" i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generali della Cooperativa</a:t>
            </a:r>
          </a:p>
        </p:txBody>
      </p:sp>
      <p:sp>
        <p:nvSpPr>
          <p:cNvPr id="5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Informazioni generali</a:t>
            </a:r>
          </a:p>
        </p:txBody>
      </p:sp>
      <p:sp>
        <p:nvSpPr>
          <p:cNvPr id="6" name="Body"/>
          <p:cNvSpPr/>
          <p:nvPr/>
        </p:nvSpPr>
        <p:spPr>
          <a:xfrm>
            <a:off x="536385" y="2685756"/>
            <a:ext cx="10911535" cy="27795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</a:t>
            </a: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Cooperativa Sociale Quadrifoglio Tre – Handicap ed Emarginazione S.C. Onlus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è una Cooperativa di tipo B, costituita il 05.11.1993 e iscritta alla Camera di Commercio di Torino dal 01.12.1993 (REA 798561). Dal 19.02.1996 è iscritta alla Sezione Ordinaria del Registro Imprese di Torino (n. 06598310016).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 19.07.2018 è inserita nell’apposita Sezione Speciale in qualità di </a:t>
            </a:r>
            <a:r>
              <a:rPr lang="it-IT" sz="1400" i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Impresa Sociale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È iscritta al n. A109925 dell’Albo Nazionale delle Società Cooperative (cooperative a mutualità prevalente, artt. 2512-2514 c.c. – categoria cooperative sociali) e all’Albo Regionale delle Cooperative Sociali del Piemonte (D.P.G.R. n. 1153 del 14.03.1995, n. 62/B – sez. B), quale Cooperativa Sociale di tipo B.</a:t>
            </a:r>
          </a:p>
          <a:p>
            <a:pPr algn="just">
              <a:spcAft>
                <a:spcPts val="440"/>
              </a:spcAft>
            </a:pP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 21/03/2022 è stata iscritta automaticamente, per importazione dal Registro Imprese della Camera di Commercio, al RUNTS (Registro Unico Nazionale del Terzo Settore) nella sezione IMPRESE SOCIALI, n. </a:t>
            </a:r>
            <a:r>
              <a:rPr lang="it-IT" sz="1400" kern="0" dirty="0" err="1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repert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21682</a:t>
            </a:r>
          </a:p>
          <a:p>
            <a:pPr marL="0" indent="0" algn="just">
              <a:spcAft>
                <a:spcPts val="200"/>
              </a:spcAft>
              <a:buNone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Codice Fiscale e Partita IVA:  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06598310016</a:t>
            </a:r>
          </a:p>
          <a:p>
            <a:pPr marL="0" indent="0" algn="just">
              <a:spcAft>
                <a:spcPts val="200"/>
              </a:spcAft>
              <a:buNone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Albo Nazionale Cooperative:  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 A109925</a:t>
            </a:r>
          </a:p>
          <a:p>
            <a:pPr marL="0" indent="0" algn="just">
              <a:spcAft>
                <a:spcPts val="200"/>
              </a:spcAft>
              <a:buNone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Attività esercitata:  </a:t>
            </a:r>
            <a:r>
              <a:rPr lang="it-IT" sz="140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produzione e lavoro – inserimento lavorativo (tipo B).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ed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INFORMAZIONI GENERALI</a:t>
            </a:r>
          </a:p>
        </p:txBody>
      </p:sp>
      <p:sp>
        <p:nvSpPr>
          <p:cNvPr id="3" name="Title"/>
          <p:cNvSpPr/>
          <p:nvPr/>
        </p:nvSpPr>
        <p:spPr>
          <a:xfrm>
            <a:off x="640079" y="803092"/>
            <a:ext cx="10911535" cy="515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Sedi e territorio</a:t>
            </a:r>
          </a:p>
        </p:txBody>
      </p:sp>
      <p:sp>
        <p:nvSpPr>
          <p:cNvPr id="4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Informazioni generali</a:t>
            </a:r>
          </a:p>
        </p:txBody>
      </p:sp>
      <p:sp>
        <p:nvSpPr>
          <p:cNvPr id="5" name="Body"/>
          <p:cNvSpPr/>
          <p:nvPr/>
        </p:nvSpPr>
        <p:spPr>
          <a:xfrm>
            <a:off x="640079" y="1372156"/>
            <a:ext cx="10911535" cy="196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200"/>
              </a:spcAft>
              <a:buNone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Sede legale e amministrativa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V.le Savorgnan d’Osoppo 4/10 – 10064 Pinerolo (TO).</a:t>
            </a:r>
          </a:p>
          <a:p>
            <a:pPr marL="0" indent="0" algn="just">
              <a:spcBef>
                <a:spcPts val="360"/>
              </a:spcBef>
              <a:spcAft>
                <a:spcPts val="200"/>
              </a:spcAft>
              <a:buNone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Ulteriori unità locali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Torino (TO) – Via Bobbio, 21 – CAP 10141: ufficio, magazzino.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Grugliasco (TO) – Via Cravero, 178 – CAP 10095: ufficio, sede operativa cimiteriale.</a:t>
            </a:r>
          </a:p>
          <a:p>
            <a:pPr marL="245000" indent="-245000" algn="just">
              <a:spcAft>
                <a:spcPts val="17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Fano (PU) – Via dell’Abbazia, 8 – CAP 61032: ufficio.</a:t>
            </a:r>
          </a:p>
          <a:p>
            <a:pPr marL="0" indent="0" algn="just">
              <a:spcBef>
                <a:spcPts val="360"/>
              </a:spcBef>
              <a:spcAft>
                <a:spcPts val="200"/>
              </a:spcAft>
              <a:buNone/>
            </a:pPr>
            <a:r>
              <a:rPr lang="it-IT" sz="140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Regioni in cui opera la Cooperativa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 2025 la Cooperativa opera in </a:t>
            </a:r>
            <a:r>
              <a:rPr lang="it-IT" sz="122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regioni</a:t>
            </a: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Piemonte, Marche, Abruzzo, Emilia-Romagna, Lombardia, Valle d’Aosta e Sardegna.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  <p:sp>
        <p:nvSpPr>
          <p:cNvPr id="15" name="Title">
            <a:extLst>
              <a:ext uri="{FF2B5EF4-FFF2-40B4-BE49-F238E27FC236}">
                <a16:creationId xmlns:a16="http://schemas.microsoft.com/office/drawing/2014/main" id="{B8D6E2EB-D944-7793-6CF1-59819D1246D1}"/>
              </a:ext>
            </a:extLst>
          </p:cNvPr>
          <p:cNvSpPr/>
          <p:nvPr/>
        </p:nvSpPr>
        <p:spPr>
          <a:xfrm>
            <a:off x="640079" y="3584034"/>
            <a:ext cx="10911535" cy="4703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Valori e finalità</a:t>
            </a:r>
          </a:p>
        </p:txBody>
      </p:sp>
      <p:sp>
        <p:nvSpPr>
          <p:cNvPr id="17" name="Body">
            <a:extLst>
              <a:ext uri="{FF2B5EF4-FFF2-40B4-BE49-F238E27FC236}">
                <a16:creationId xmlns:a16="http://schemas.microsoft.com/office/drawing/2014/main" id="{51874932-DF9B-D1F9-4883-F64B54CD2528}"/>
              </a:ext>
            </a:extLst>
          </p:cNvPr>
          <p:cNvSpPr/>
          <p:nvPr/>
        </p:nvSpPr>
        <p:spPr>
          <a:xfrm>
            <a:off x="640080" y="4140681"/>
            <a:ext cx="10911535" cy="17784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 caratterizziamo per l’intento inclusivo di partecipazione sociale, per la ricerca e lo sviluppo di attività orientate all’inserimento e all’integrazione lavorativa di soggetti svantaggiati.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Cooperativa persegue l’interesse generale della comunità alla promozione umana e all’integrazione sociale dei cittadini attraverso l’inserimento lavorativo di persone svantaggiate, nelle percentuali e secondo quanto definito dalla </a:t>
            </a:r>
            <a:r>
              <a:rPr lang="it-IT" sz="1220" b="1" kern="0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Legge 8 novembre 1991 n. 381</a:t>
            </a: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s.m.i., attuando in forma mutualistica e senza fini di lucro l’autogestione dell’impresa e dando continuità di occupazione ai soci alle migliori condizioni economiche, sociali e professionali.</a:t>
            </a:r>
          </a:p>
          <a:p>
            <a:pPr marL="0" indent="0" algn="just">
              <a:spcAft>
                <a:spcPts val="440"/>
              </a:spcAft>
              <a:buNone/>
            </a:pPr>
            <a:r>
              <a:rPr lang="it-IT" sz="122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fini dello scambio mutualistico, i soci cooperatori instaurano con la Cooperativa un ulteriore rapporto di lavoro (subordinato, autonomo o in altra forma consentita), disciplinato da apposito regolamento ai sensi dell’art. 6 della Legge 3 aprile 2001, n. 142. La Cooperativa può svolgere la propria attività anche con terzi e avvalersi di prestazioni di lavoratori non soci.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tatuto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640080" y="3840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150" b="1" kern="0" spc="300" dirty="0">
                <a:solidFill>
                  <a:srgbClr val="3E7C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INFORMAZIONI GENERALI</a:t>
            </a:r>
          </a:p>
        </p:txBody>
      </p:sp>
      <p:sp>
        <p:nvSpPr>
          <p:cNvPr id="3" name="Title"/>
          <p:cNvSpPr/>
          <p:nvPr/>
        </p:nvSpPr>
        <p:spPr>
          <a:xfrm>
            <a:off x="640080" y="620000"/>
            <a:ext cx="10911535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it-IT" sz="3000" b="1" kern="0" dirty="0">
                <a:solidFill>
                  <a:srgbClr val="1F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Attività statutarie</a:t>
            </a:r>
          </a:p>
        </p:txBody>
      </p:sp>
      <p:sp>
        <p:nvSpPr>
          <p:cNvPr id="4" name="Subtitle"/>
          <p:cNvSpPr/>
          <p:nvPr/>
        </p:nvSpPr>
        <p:spPr>
          <a:xfrm>
            <a:off x="640080" y="1258121"/>
            <a:ext cx="10911535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1250" i="1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titolo esemplificativo e non esaustivo (art. 1, L. 381/1991)</a:t>
            </a:r>
          </a:p>
        </p:txBody>
      </p:sp>
      <p:sp>
        <p:nvSpPr>
          <p:cNvPr id="5" name="Footer"/>
          <p:cNvSpPr/>
          <p:nvPr/>
        </p:nvSpPr>
        <p:spPr>
          <a:xfrm>
            <a:off x="640080" y="6355080"/>
            <a:ext cx="60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aggiornati al 31.12.2025</a:t>
            </a:r>
            <a:r>
              <a:rPr lang="it-IT" sz="950" kern="0" dirty="0">
                <a:solidFill>
                  <a:srgbClr val="A7C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it-IT" sz="95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Attività statutarie</a:t>
            </a:r>
          </a:p>
        </p:txBody>
      </p:sp>
      <p:sp>
        <p:nvSpPr>
          <p:cNvPr id="6" name="Body"/>
          <p:cNvSpPr/>
          <p:nvPr/>
        </p:nvSpPr>
        <p:spPr>
          <a:xfrm>
            <a:off x="640079" y="1583057"/>
            <a:ext cx="10911535" cy="19882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Raccolta, trattamento, recupero, riciclo e smaltimento dei rifiuti di ogni classificazione, materie prime seconde e materiali destinati al riutilizzo.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Realizzazione e gestione di centri preparazione pasti, mense e strutture a servizio della ristorazione.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Pulizie generali e speciali: civili, industriali, ospedaliere e per industrie alimentari; rifacimento letti, pulizie camerate e alloggi collettivi.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Trasporti e autotrasporto merci per conto terzi; trasporto persone in forma singola o collettiva.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Movimentazioni e facchinaggi; gestione di magazzini.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Logistica: consulenza, progettazione e realizzazione di reti logistiche per industria e commercio.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Lavori e manutenzioni edili, stradali e meccaniche; impianti termoidraulici, elettrici, di climatizzazione, antincendio; tinteggiature e verniciature.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Arredo urbano, esecuzione e manutenzione di aree verdi, sfalcio, potature, giardinaggio, coltivazione serre e vendita fiori e piante.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Gestione impianti di stoccaggio e distribuzione di combustibili, carburanti e lubrificanti.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Rilevazione generale delle utenze; gestione di lavanderie, stirerie e tintorie per ospedali, alberghi, enti pubblici e privati.</a:t>
            </a:r>
          </a:p>
        </p:txBody>
      </p:sp>
      <p:pic>
        <p:nvPicPr>
          <p:cNvPr id="900" name="Logo" descr="preencoded.pn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24225" y="6291072"/>
            <a:ext cx="1118829" cy="365760"/>
          </a:xfrm>
          <a:prstGeom prst="rect">
            <a:avLst/>
          </a:prstGeom>
        </p:spPr>
      </p:pic>
      <p:sp>
        <p:nvSpPr>
          <p:cNvPr id="8" name="Body">
            <a:extLst>
              <a:ext uri="{FF2B5EF4-FFF2-40B4-BE49-F238E27FC236}">
                <a16:creationId xmlns:a16="http://schemas.microsoft.com/office/drawing/2014/main" id="{8D13D76B-EED0-AD90-6EB4-8E82E37BCAC9}"/>
              </a:ext>
            </a:extLst>
          </p:cNvPr>
          <p:cNvSpPr/>
          <p:nvPr/>
        </p:nvSpPr>
        <p:spPr>
          <a:xfrm>
            <a:off x="640078" y="3564461"/>
            <a:ext cx="10911535" cy="2296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 di vigilanza, portierato, guardiania e sicurezza; servizi di guardaroba.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Montaggio e smontaggio di mostre e fiere; assistenza e organizzazione di eventi, convegni, ricevimenti e cerimonie.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 di informatica, telematica e robotica; ricerca e trasferimento tecnologie e relativi corsi di formazione.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Gestione, catalogazione e archiviazione; reference, accoglienza al pubblico, punti vendita e biglietteria; recupero e restauro di materiali bibliografici e museali.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Costruzione e gestione di tombe e manufatti cimiteriali; operazioni cimiteriali (inumazioni, tumulazioni, esumazioni, estumulazioni, cremazioni); impianti tecnologici cimiteriali; trasporto funebre e servizi connessi.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Formazione e addestramento del personale.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Politiche attive del lavoro: accompagnamento e ricollocazione al lavoro di soggetti delle fasce deboli; stage e tirocini.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Iniziative di finanza etica e relative forme di sostegno.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Educazione ambientale: percorsi guidati per le scuole, cura di giardini e parchi di interesse culturale.</a:t>
            </a:r>
          </a:p>
          <a:p>
            <a:pPr marL="245000" indent="-245000" algn="just">
              <a:spcAft>
                <a:spcPts val="140"/>
              </a:spcAft>
              <a:buClr>
                <a:srgbClr val="3E7CB1"/>
              </a:buClr>
              <a:buFont typeface="Calibri"/>
              <a:buChar char="•"/>
            </a:pPr>
            <a:r>
              <a:rPr lang="it-IT" sz="1180" kern="0" dirty="0">
                <a:solidFill>
                  <a:srgbClr val="6B77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Attività di commercio nelle varie forme consentite dalla legge, per conto di enti pubblici, cooperative, aziende private e privati cittadini.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5684</Words>
  <Application>Microsoft Office PowerPoint</Application>
  <PresentationFormat>Widescreen</PresentationFormat>
  <Paragraphs>689</Paragraphs>
  <Slides>44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8" baseType="lpstr">
      <vt:lpstr>Arial</vt:lpstr>
      <vt:lpstr>Calibri</vt:lpstr>
      <vt:lpstr>Cambria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Estratto del Bilancio Sociale 2025</dc:title>
  <dc:subject>PptxGenJS Presentation</dc:subject>
  <dc:creator>Cooperativa Sociale Quadrifoglio Tre</dc:creator>
  <cp:lastModifiedBy>Alberto Mohamed Maaroufi</cp:lastModifiedBy>
  <cp:revision>31</cp:revision>
  <cp:lastPrinted>2026-06-23T08:53:29Z</cp:lastPrinted>
  <dcterms:created xsi:type="dcterms:W3CDTF">2026-06-16T14:57:39Z</dcterms:created>
  <dcterms:modified xsi:type="dcterms:W3CDTF">2026-07-21T16:02:27Z</dcterms:modified>
</cp:coreProperties>
</file>